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4"/>
  </p:notesMasterIdLst>
  <p:sldIdLst>
    <p:sldId id="257" r:id="rId3"/>
    <p:sldId id="258" r:id="rId4"/>
    <p:sldId id="259" r:id="rId5"/>
    <p:sldId id="263" r:id="rId6"/>
    <p:sldId id="310" r:id="rId7"/>
    <p:sldId id="266" r:id="rId8"/>
    <p:sldId id="312" r:id="rId9"/>
    <p:sldId id="307" r:id="rId10"/>
    <p:sldId id="309" r:id="rId11"/>
    <p:sldId id="313" r:id="rId12"/>
    <p:sldId id="265" r:id="rId13"/>
    <p:sldId id="267" r:id="rId14"/>
    <p:sldId id="311" r:id="rId15"/>
    <p:sldId id="274" r:id="rId16"/>
    <p:sldId id="275" r:id="rId17"/>
    <p:sldId id="314" r:id="rId18"/>
    <p:sldId id="277" r:id="rId19"/>
    <p:sldId id="278" r:id="rId20"/>
    <p:sldId id="280" r:id="rId21"/>
    <p:sldId id="279" r:id="rId22"/>
    <p:sldId id="315" r:id="rId23"/>
    <p:sldId id="285" r:id="rId24"/>
    <p:sldId id="286" r:id="rId25"/>
    <p:sldId id="287" r:id="rId26"/>
    <p:sldId id="288" r:id="rId27"/>
    <p:sldId id="290" r:id="rId28"/>
    <p:sldId id="291" r:id="rId29"/>
    <p:sldId id="293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16" r:id="rId38"/>
    <p:sldId id="302" r:id="rId39"/>
    <p:sldId id="303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5DF"/>
    <a:srgbClr val="C3CFC3"/>
    <a:srgbClr val="B2C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50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E8F7C-1779-42AF-BAB6-C041E7E858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4483A-47C7-487D-99E6-76BD2FFCB7A5}">
      <dgm:prSet phldrT="[Text]" custT="1"/>
      <dgm:spPr/>
      <dgm:t>
        <a:bodyPr lIns="182880"/>
        <a:lstStyle/>
        <a:p>
          <a:pPr algn="l"/>
          <a:r>
            <a:rPr lang="en-US" sz="2000" b="1" dirty="0" smtClean="0"/>
            <a:t>Slip Law</a:t>
          </a:r>
          <a:endParaRPr lang="en-US" sz="2000" b="1" dirty="0"/>
        </a:p>
      </dgm:t>
    </dgm:pt>
    <dgm:pt modelId="{40909599-A3DE-482B-8C84-03AF15DE0D97}" type="parTrans" cxnId="{BE677163-B0F8-46C4-9B2A-F9CB9A013CC4}">
      <dgm:prSet/>
      <dgm:spPr/>
      <dgm:t>
        <a:bodyPr/>
        <a:lstStyle/>
        <a:p>
          <a:endParaRPr lang="en-US"/>
        </a:p>
      </dgm:t>
    </dgm:pt>
    <dgm:pt modelId="{F2B0E26F-DC23-4BF6-B356-1B3EB4853880}" type="sibTrans" cxnId="{BE677163-B0F8-46C4-9B2A-F9CB9A013CC4}">
      <dgm:prSet/>
      <dgm:spPr/>
      <dgm:t>
        <a:bodyPr/>
        <a:lstStyle/>
        <a:p>
          <a:endParaRPr lang="en-US"/>
        </a:p>
      </dgm:t>
    </dgm:pt>
    <dgm:pt modelId="{0D9DFA29-7E99-41E9-9E26-8F4E633F0307}">
      <dgm:prSet phldrT="[Text]" custT="1"/>
      <dgm:spPr/>
      <dgm:t>
        <a:bodyPr lIns="182880"/>
        <a:lstStyle/>
        <a:p>
          <a:pPr algn="l">
            <a:lnSpc>
              <a:spcPct val="100000"/>
            </a:lnSpc>
          </a:pPr>
          <a:r>
            <a:rPr lang="en-US" sz="2000" b="1" dirty="0" smtClean="0"/>
            <a:t>Statutes at Large </a:t>
          </a:r>
          <a:r>
            <a:rPr lang="en-US" sz="1200" dirty="0" smtClean="0"/>
            <a:t>(session laws)</a:t>
          </a:r>
          <a:endParaRPr lang="en-US" sz="1200" dirty="0"/>
        </a:p>
      </dgm:t>
    </dgm:pt>
    <dgm:pt modelId="{CAFC9065-1965-4BAE-9696-3752EED2853E}" type="parTrans" cxnId="{E3CA739A-40CC-41CF-823F-539490688301}">
      <dgm:prSet/>
      <dgm:spPr/>
      <dgm:t>
        <a:bodyPr/>
        <a:lstStyle/>
        <a:p>
          <a:endParaRPr lang="en-US"/>
        </a:p>
      </dgm:t>
    </dgm:pt>
    <dgm:pt modelId="{8DC79B98-0621-4F07-8016-DB43B3ACEAB5}" type="sibTrans" cxnId="{E3CA739A-40CC-41CF-823F-539490688301}">
      <dgm:prSet/>
      <dgm:spPr/>
      <dgm:t>
        <a:bodyPr/>
        <a:lstStyle/>
        <a:p>
          <a:endParaRPr lang="en-US"/>
        </a:p>
      </dgm:t>
    </dgm:pt>
    <dgm:pt modelId="{19C0F206-C357-42E1-8417-B145677D4203}">
      <dgm:prSet phldrT="[Text]" custT="1"/>
      <dgm:spPr/>
      <dgm:t>
        <a:bodyPr lIns="182880"/>
        <a:lstStyle/>
        <a:p>
          <a:pPr algn="l"/>
          <a:r>
            <a:rPr lang="en-US" sz="2000" b="1" dirty="0" smtClean="0"/>
            <a:t>United States Code</a:t>
          </a:r>
          <a:endParaRPr lang="en-US" sz="2000" b="1" dirty="0"/>
        </a:p>
      </dgm:t>
    </dgm:pt>
    <dgm:pt modelId="{A33FB479-B9EF-4824-A7A3-5A0BE9B08DFF}" type="parTrans" cxnId="{D128B0B1-DB97-4FBD-8A79-FEAB760B1B6B}">
      <dgm:prSet/>
      <dgm:spPr/>
      <dgm:t>
        <a:bodyPr/>
        <a:lstStyle/>
        <a:p>
          <a:endParaRPr lang="en-US"/>
        </a:p>
      </dgm:t>
    </dgm:pt>
    <dgm:pt modelId="{F612D970-9BAA-4FC2-8042-D322937B5B64}" type="sibTrans" cxnId="{D128B0B1-DB97-4FBD-8A79-FEAB760B1B6B}">
      <dgm:prSet/>
      <dgm:spPr/>
      <dgm:t>
        <a:bodyPr/>
        <a:lstStyle/>
        <a:p>
          <a:endParaRPr lang="en-US"/>
        </a:p>
      </dgm:t>
    </dgm:pt>
    <dgm:pt modelId="{5FEE1A45-356A-4256-950F-D3B888EB5F9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dirty="0" smtClean="0"/>
            <a:t>Legislation published individually as it is enacted</a:t>
          </a:r>
          <a:endParaRPr lang="en-US" sz="1600" dirty="0"/>
        </a:p>
      </dgm:t>
    </dgm:pt>
    <dgm:pt modelId="{B33A98C6-1C4C-4B34-A1AE-45799A84ABD5}" type="parTrans" cxnId="{C05864AF-74E6-42DF-88A4-E6D7B7065E01}">
      <dgm:prSet/>
      <dgm:spPr/>
      <dgm:t>
        <a:bodyPr/>
        <a:lstStyle/>
        <a:p>
          <a:endParaRPr lang="en-US"/>
        </a:p>
      </dgm:t>
    </dgm:pt>
    <dgm:pt modelId="{1B1082AE-6503-46AD-BDF0-63B772512733}" type="sibTrans" cxnId="{C05864AF-74E6-42DF-88A4-E6D7B7065E01}">
      <dgm:prSet/>
      <dgm:spPr/>
      <dgm:t>
        <a:bodyPr/>
        <a:lstStyle/>
        <a:p>
          <a:endParaRPr lang="en-US"/>
        </a:p>
      </dgm:t>
    </dgm:pt>
    <dgm:pt modelId="{48FA72DD-2275-46CD-B0A3-7C08EAEA736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i="1" dirty="0" smtClean="0"/>
            <a:t>Chronological </a:t>
          </a:r>
          <a:r>
            <a:rPr lang="en-US" sz="1600" dirty="0" smtClean="0"/>
            <a:t>arrangement of public and private laws exactly as they have been enacted</a:t>
          </a:r>
          <a:endParaRPr lang="en-US" sz="1600" dirty="0"/>
        </a:p>
      </dgm:t>
    </dgm:pt>
    <dgm:pt modelId="{8DAB6320-8B5B-4006-B279-5C470B58A716}" type="parTrans" cxnId="{4B279DDA-50AC-4491-9ED8-3E2284950FF5}">
      <dgm:prSet/>
      <dgm:spPr/>
      <dgm:t>
        <a:bodyPr/>
        <a:lstStyle/>
        <a:p>
          <a:endParaRPr lang="en-US"/>
        </a:p>
      </dgm:t>
    </dgm:pt>
    <dgm:pt modelId="{F930BC70-7BF1-41B2-8579-A62A9B4713C7}" type="sibTrans" cxnId="{4B279DDA-50AC-4491-9ED8-3E2284950FF5}">
      <dgm:prSet/>
      <dgm:spPr/>
      <dgm:t>
        <a:bodyPr/>
        <a:lstStyle/>
        <a:p>
          <a:endParaRPr lang="en-US"/>
        </a:p>
      </dgm:t>
    </dgm:pt>
    <dgm:pt modelId="{3389D0EA-0D2B-4FAC-9287-8F0BFB3CFD5B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dirty="0" smtClean="0"/>
            <a:t>A “continually updated, </a:t>
          </a:r>
          <a:r>
            <a:rPr lang="en-US" sz="1600" i="1" dirty="0" smtClean="0"/>
            <a:t>subject</a:t>
          </a:r>
          <a:r>
            <a:rPr lang="en-US" sz="1600" dirty="0" smtClean="0"/>
            <a:t> arrangement of public laws, of a general and permanent nature, currently in force”</a:t>
          </a:r>
          <a:endParaRPr lang="en-US" sz="1600" dirty="0"/>
        </a:p>
      </dgm:t>
    </dgm:pt>
    <dgm:pt modelId="{AC43AE67-E759-4F42-9E50-357C2CC8EFA2}" type="parTrans" cxnId="{154FE669-FB6B-4407-A177-0749523FBAA4}">
      <dgm:prSet/>
      <dgm:spPr/>
      <dgm:t>
        <a:bodyPr/>
        <a:lstStyle/>
        <a:p>
          <a:endParaRPr lang="en-US"/>
        </a:p>
      </dgm:t>
    </dgm:pt>
    <dgm:pt modelId="{00883E74-EF3A-4AB4-91FD-D1964C2FA73C}" type="sibTrans" cxnId="{154FE669-FB6B-4407-A177-0749523FBAA4}">
      <dgm:prSet/>
      <dgm:spPr/>
      <dgm:t>
        <a:bodyPr/>
        <a:lstStyle/>
        <a:p>
          <a:endParaRPr lang="en-US"/>
        </a:p>
      </dgm:t>
    </dgm:pt>
    <dgm:pt modelId="{DB127C36-1127-4844-A22A-357BA61EEA83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dirty="0" smtClean="0"/>
            <a:t>Any amendments from session laws have been consolidated and any repealed laws eliminated </a:t>
          </a:r>
          <a:endParaRPr lang="en-US" sz="1600" dirty="0"/>
        </a:p>
      </dgm:t>
    </dgm:pt>
    <dgm:pt modelId="{2187036D-EDE4-4343-AC79-3742E1550856}" type="parTrans" cxnId="{0A17AB0E-EB28-4D27-9F4B-A1BD68685C3B}">
      <dgm:prSet/>
      <dgm:spPr/>
      <dgm:t>
        <a:bodyPr/>
        <a:lstStyle/>
        <a:p>
          <a:endParaRPr lang="en-US"/>
        </a:p>
      </dgm:t>
    </dgm:pt>
    <dgm:pt modelId="{F94DD08B-505D-4EDA-A333-97D29FBF5481}" type="sibTrans" cxnId="{0A17AB0E-EB28-4D27-9F4B-A1BD68685C3B}">
      <dgm:prSet/>
      <dgm:spPr/>
      <dgm:t>
        <a:bodyPr/>
        <a:lstStyle/>
        <a:p>
          <a:endParaRPr lang="en-US"/>
        </a:p>
      </dgm:t>
    </dgm:pt>
    <dgm:pt modelId="{05E2FCEE-4272-49F9-A9B3-D575A8D7B3D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dirty="0" smtClean="0"/>
            <a:t>Typically published  in pamphlet or soft-bound form</a:t>
          </a:r>
          <a:endParaRPr lang="en-US" sz="1600" dirty="0"/>
        </a:p>
      </dgm:t>
    </dgm:pt>
    <dgm:pt modelId="{40634611-09D7-4339-AFF5-B65F2C77868A}" type="parTrans" cxnId="{2043A206-1837-48BA-801D-EA0AAF60A071}">
      <dgm:prSet/>
      <dgm:spPr/>
      <dgm:t>
        <a:bodyPr/>
        <a:lstStyle/>
        <a:p>
          <a:endParaRPr lang="en-US"/>
        </a:p>
      </dgm:t>
    </dgm:pt>
    <dgm:pt modelId="{01DD272C-8534-4B20-9B33-0A4A36F0544A}" type="sibTrans" cxnId="{2043A206-1837-48BA-801D-EA0AAF60A071}">
      <dgm:prSet/>
      <dgm:spPr/>
      <dgm:t>
        <a:bodyPr/>
        <a:lstStyle/>
        <a:p>
          <a:endParaRPr lang="en-US"/>
        </a:p>
      </dgm:t>
    </dgm:pt>
    <dgm:pt modelId="{CC7B5727-04CD-4168-AE64-AD7C1E04F21D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dirty="0" smtClean="0"/>
            <a:t>Published in hardbound volumes and online</a:t>
          </a:r>
          <a:endParaRPr lang="en-US" sz="1600" dirty="0"/>
        </a:p>
      </dgm:t>
    </dgm:pt>
    <dgm:pt modelId="{B51F7560-5921-471B-A0E4-A16E3B3F1754}" type="parTrans" cxnId="{062BF76F-408D-42EB-B325-C30ACEED6192}">
      <dgm:prSet/>
      <dgm:spPr/>
      <dgm:t>
        <a:bodyPr/>
        <a:lstStyle/>
        <a:p>
          <a:endParaRPr lang="en-US"/>
        </a:p>
      </dgm:t>
    </dgm:pt>
    <dgm:pt modelId="{111FC354-A23D-4E5F-8C89-9D0AF47FE7A0}" type="sibTrans" cxnId="{062BF76F-408D-42EB-B325-C30ACEED6192}">
      <dgm:prSet/>
      <dgm:spPr/>
      <dgm:t>
        <a:bodyPr/>
        <a:lstStyle/>
        <a:p>
          <a:endParaRPr lang="en-US"/>
        </a:p>
      </dgm:t>
    </dgm:pt>
    <dgm:pt modelId="{93CF9ED3-E06C-4D4B-AD14-02BF5F3FE704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600" dirty="0" smtClean="0"/>
            <a:t>Published in hardbound volumes and online</a:t>
          </a:r>
          <a:endParaRPr lang="en-US" sz="1600" dirty="0"/>
        </a:p>
      </dgm:t>
    </dgm:pt>
    <dgm:pt modelId="{7F1E30C9-662E-4746-938A-AE0446667A09}" type="parTrans" cxnId="{7750BCFA-FF2A-4066-8F18-5873D93DF6A9}">
      <dgm:prSet/>
      <dgm:spPr/>
      <dgm:t>
        <a:bodyPr/>
        <a:lstStyle/>
        <a:p>
          <a:endParaRPr lang="en-US"/>
        </a:p>
      </dgm:t>
    </dgm:pt>
    <dgm:pt modelId="{F1732EB1-17A3-401B-91DD-71FDB51B587D}" type="sibTrans" cxnId="{7750BCFA-FF2A-4066-8F18-5873D93DF6A9}">
      <dgm:prSet/>
      <dgm:spPr/>
      <dgm:t>
        <a:bodyPr/>
        <a:lstStyle/>
        <a:p>
          <a:endParaRPr lang="en-US"/>
        </a:p>
      </dgm:t>
    </dgm:pt>
    <dgm:pt modelId="{34929223-48D1-4F17-AE7D-4A2E97701B72}">
      <dgm:prSet custT="1"/>
      <dgm:spPr/>
      <dgm:t>
        <a:bodyPr lIns="137160"/>
        <a:lstStyle/>
        <a:p>
          <a:pPr algn="l"/>
          <a:r>
            <a:rPr lang="en-US" sz="2000" b="1" dirty="0" smtClean="0"/>
            <a:t>Enrolled Bill</a:t>
          </a:r>
          <a:endParaRPr lang="en-US" sz="2000" b="1" dirty="0"/>
        </a:p>
      </dgm:t>
    </dgm:pt>
    <dgm:pt modelId="{C13C3571-96FC-429A-858C-A9735FE94668}" type="parTrans" cxnId="{D3B351C2-1019-475C-823A-D0B3D0F46D94}">
      <dgm:prSet/>
      <dgm:spPr/>
      <dgm:t>
        <a:bodyPr/>
        <a:lstStyle/>
        <a:p>
          <a:endParaRPr lang="en-US"/>
        </a:p>
      </dgm:t>
    </dgm:pt>
    <dgm:pt modelId="{71B16CB7-10A5-48BC-AA65-2785C8AA5C54}" type="sibTrans" cxnId="{D3B351C2-1019-475C-823A-D0B3D0F46D94}">
      <dgm:prSet/>
      <dgm:spPr/>
      <dgm:t>
        <a:bodyPr/>
        <a:lstStyle/>
        <a:p>
          <a:endParaRPr lang="en-US"/>
        </a:p>
      </dgm:t>
    </dgm:pt>
    <dgm:pt modelId="{4A9A6274-A1B9-4D09-8B34-7FCDE964540E}" type="pres">
      <dgm:prSet presAssocID="{D48E8F7C-1779-42AF-BAB6-C041E7E858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E88037-DBA0-44C7-B1A7-5D3D6B712FDC}" type="pres">
      <dgm:prSet presAssocID="{34929223-48D1-4F17-AE7D-4A2E97701B72}" presName="composite" presStyleCnt="0"/>
      <dgm:spPr/>
    </dgm:pt>
    <dgm:pt modelId="{30A853B0-26C1-4F35-B585-6F01BFC76D66}" type="pres">
      <dgm:prSet presAssocID="{34929223-48D1-4F17-AE7D-4A2E97701B72}" presName="parTx" presStyleLbl="node1" presStyleIdx="0" presStyleCnt="4" custScaleX="59818" custScaleY="126618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F4996777-DD0D-4577-9DED-B59C2EDD26F7}" type="pres">
      <dgm:prSet presAssocID="{34929223-48D1-4F17-AE7D-4A2E97701B72}" presName="desTx" presStyleLbl="revTx" presStyleIdx="0" presStyleCnt="3">
        <dgm:presLayoutVars>
          <dgm:bulletEnabled val="1"/>
        </dgm:presLayoutVars>
      </dgm:prSet>
      <dgm:spPr/>
    </dgm:pt>
    <dgm:pt modelId="{57F43346-F6BB-4AB4-BEBB-90ABD84B7CD5}" type="pres">
      <dgm:prSet presAssocID="{71B16CB7-10A5-48BC-AA65-2785C8AA5C54}" presName="space" presStyleCnt="0"/>
      <dgm:spPr/>
    </dgm:pt>
    <dgm:pt modelId="{ACFF25FD-F102-44C8-8285-4AEE094310B7}" type="pres">
      <dgm:prSet presAssocID="{A674483A-47C7-487D-99E6-76BD2FFCB7A5}" presName="composite" presStyleCnt="0"/>
      <dgm:spPr/>
    </dgm:pt>
    <dgm:pt modelId="{8121AE4B-B24A-4930-8EFA-2A04645041EC}" type="pres">
      <dgm:prSet presAssocID="{A674483A-47C7-487D-99E6-76BD2FFCB7A5}" presName="parTx" presStyleLbl="node1" presStyleIdx="1" presStyleCnt="4" custScaleY="126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A342C-1D05-425D-B0CC-245B7DBF1BD2}" type="pres">
      <dgm:prSet presAssocID="{A674483A-47C7-487D-99E6-76BD2FFCB7A5}" presName="desTx" presStyleLbl="revTx" presStyleIdx="0" presStyleCnt="3" custScaleY="96207" custLinFactNeighborX="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867E7-B5CA-44D3-B64E-345F419F0082}" type="pres">
      <dgm:prSet presAssocID="{F2B0E26F-DC23-4BF6-B356-1B3EB4853880}" presName="space" presStyleCnt="0"/>
      <dgm:spPr/>
    </dgm:pt>
    <dgm:pt modelId="{3E4FAE74-0CE1-4CCD-8C57-AAE10CE9452E}" type="pres">
      <dgm:prSet presAssocID="{0D9DFA29-7E99-41E9-9E26-8F4E633F0307}" presName="composite" presStyleCnt="0"/>
      <dgm:spPr/>
    </dgm:pt>
    <dgm:pt modelId="{D097BDB3-3C10-4B0F-870E-29D3724093D2}" type="pres">
      <dgm:prSet presAssocID="{0D9DFA29-7E99-41E9-9E26-8F4E633F0307}" presName="parTx" presStyleLbl="node1" presStyleIdx="2" presStyleCnt="4" custScaleY="126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3B720-B47C-40BE-B4D4-BC4CCEE131CE}" type="pres">
      <dgm:prSet presAssocID="{0D9DFA29-7E99-41E9-9E26-8F4E633F0307}" presName="desTx" presStyleLbl="revTx" presStyleIdx="1" presStyleCnt="3" custScaleY="96207" custLinFactNeighborX="3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EDA0D-670B-4FD4-B0DA-BEA62AE9D6B3}" type="pres">
      <dgm:prSet presAssocID="{8DC79B98-0621-4F07-8016-DB43B3ACEAB5}" presName="space" presStyleCnt="0"/>
      <dgm:spPr/>
    </dgm:pt>
    <dgm:pt modelId="{FDD2759C-64D9-44E1-BE76-1F914DB4E9B4}" type="pres">
      <dgm:prSet presAssocID="{19C0F206-C357-42E1-8417-B145677D4203}" presName="composite" presStyleCnt="0"/>
      <dgm:spPr/>
    </dgm:pt>
    <dgm:pt modelId="{21161A61-91F0-44D7-8287-1D5F5C190CFC}" type="pres">
      <dgm:prSet presAssocID="{19C0F206-C357-42E1-8417-B145677D4203}" presName="parTx" presStyleLbl="node1" presStyleIdx="3" presStyleCnt="4" custScaleY="126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D37CF-535C-405C-A580-A2644CF91F74}" type="pres">
      <dgm:prSet presAssocID="{19C0F206-C357-42E1-8417-B145677D4203}" presName="desTx" presStyleLbl="revTx" presStyleIdx="2" presStyleCnt="3" custScaleX="107765" custScaleY="96207" custLinFactNeighborX="5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351C2-1019-475C-823A-D0B3D0F46D94}" srcId="{D48E8F7C-1779-42AF-BAB6-C041E7E85823}" destId="{34929223-48D1-4F17-AE7D-4A2E97701B72}" srcOrd="0" destOrd="0" parTransId="{C13C3571-96FC-429A-858C-A9735FE94668}" sibTransId="{71B16CB7-10A5-48BC-AA65-2785C8AA5C54}"/>
    <dgm:cxn modelId="{154FE669-FB6B-4407-A177-0749523FBAA4}" srcId="{19C0F206-C357-42E1-8417-B145677D4203}" destId="{3389D0EA-0D2B-4FAC-9287-8F0BFB3CFD5B}" srcOrd="0" destOrd="0" parTransId="{AC43AE67-E759-4F42-9E50-357C2CC8EFA2}" sibTransId="{00883E74-EF3A-4AB4-91FD-D1964C2FA73C}"/>
    <dgm:cxn modelId="{BE677163-B0F8-46C4-9B2A-F9CB9A013CC4}" srcId="{D48E8F7C-1779-42AF-BAB6-C041E7E85823}" destId="{A674483A-47C7-487D-99E6-76BD2FFCB7A5}" srcOrd="1" destOrd="0" parTransId="{40909599-A3DE-482B-8C84-03AF15DE0D97}" sibTransId="{F2B0E26F-DC23-4BF6-B356-1B3EB4853880}"/>
    <dgm:cxn modelId="{5BC3769B-39A1-4A7C-8C80-53607BCC0EF5}" type="presOf" srcId="{5FEE1A45-356A-4256-950F-D3B888EB5F92}" destId="{3AAA342C-1D05-425D-B0CC-245B7DBF1BD2}" srcOrd="0" destOrd="0" presId="urn:microsoft.com/office/officeart/2005/8/layout/chevron1"/>
    <dgm:cxn modelId="{07651AEB-BF0C-41A6-BE1D-495853FCF3BF}" type="presOf" srcId="{3389D0EA-0D2B-4FAC-9287-8F0BFB3CFD5B}" destId="{306D37CF-535C-405C-A580-A2644CF91F74}" srcOrd="0" destOrd="0" presId="urn:microsoft.com/office/officeart/2005/8/layout/chevron1"/>
    <dgm:cxn modelId="{F9A91A5E-485D-4C50-B381-949FA8B2CAF1}" type="presOf" srcId="{34929223-48D1-4F17-AE7D-4A2E97701B72}" destId="{30A853B0-26C1-4F35-B585-6F01BFC76D66}" srcOrd="0" destOrd="0" presId="urn:microsoft.com/office/officeart/2005/8/layout/chevron1"/>
    <dgm:cxn modelId="{7750BCFA-FF2A-4066-8F18-5873D93DF6A9}" srcId="{19C0F206-C357-42E1-8417-B145677D4203}" destId="{93CF9ED3-E06C-4D4B-AD14-02BF5F3FE704}" srcOrd="2" destOrd="0" parTransId="{7F1E30C9-662E-4746-938A-AE0446667A09}" sibTransId="{F1732EB1-17A3-401B-91DD-71FDB51B587D}"/>
    <dgm:cxn modelId="{11882A25-8469-4EE8-AF38-0332F6BB3E59}" type="presOf" srcId="{93CF9ED3-E06C-4D4B-AD14-02BF5F3FE704}" destId="{306D37CF-535C-405C-A580-A2644CF91F74}" srcOrd="0" destOrd="2" presId="urn:microsoft.com/office/officeart/2005/8/layout/chevron1"/>
    <dgm:cxn modelId="{555D4DDF-8C41-4FF7-9817-0146BF8A77E0}" type="presOf" srcId="{A674483A-47C7-487D-99E6-76BD2FFCB7A5}" destId="{8121AE4B-B24A-4930-8EFA-2A04645041EC}" srcOrd="0" destOrd="0" presId="urn:microsoft.com/office/officeart/2005/8/layout/chevron1"/>
    <dgm:cxn modelId="{4B279DDA-50AC-4491-9ED8-3E2284950FF5}" srcId="{0D9DFA29-7E99-41E9-9E26-8F4E633F0307}" destId="{48FA72DD-2275-46CD-B0A3-7C08EAEA736C}" srcOrd="0" destOrd="0" parTransId="{8DAB6320-8B5B-4006-B279-5C470B58A716}" sibTransId="{F930BC70-7BF1-41B2-8579-A62A9B4713C7}"/>
    <dgm:cxn modelId="{E4EEE8F0-A972-419B-B9DF-9CF43F346797}" type="presOf" srcId="{D48E8F7C-1779-42AF-BAB6-C041E7E85823}" destId="{4A9A6274-A1B9-4D09-8B34-7FCDE964540E}" srcOrd="0" destOrd="0" presId="urn:microsoft.com/office/officeart/2005/8/layout/chevron1"/>
    <dgm:cxn modelId="{A3EB4D9B-6824-4C10-8672-9E346C491B7D}" type="presOf" srcId="{48FA72DD-2275-46CD-B0A3-7C08EAEA736C}" destId="{9143B720-B47C-40BE-B4D4-BC4CCEE131CE}" srcOrd="0" destOrd="0" presId="urn:microsoft.com/office/officeart/2005/8/layout/chevron1"/>
    <dgm:cxn modelId="{0A17AB0E-EB28-4D27-9F4B-A1BD68685C3B}" srcId="{19C0F206-C357-42E1-8417-B145677D4203}" destId="{DB127C36-1127-4844-A22A-357BA61EEA83}" srcOrd="1" destOrd="0" parTransId="{2187036D-EDE4-4343-AC79-3742E1550856}" sibTransId="{F94DD08B-505D-4EDA-A333-97D29FBF5481}"/>
    <dgm:cxn modelId="{F24971E0-4643-4346-9C45-19AE52ABBC3F}" type="presOf" srcId="{05E2FCEE-4272-49F9-A9B3-D575A8D7B3D0}" destId="{3AAA342C-1D05-425D-B0CC-245B7DBF1BD2}" srcOrd="0" destOrd="1" presId="urn:microsoft.com/office/officeart/2005/8/layout/chevron1"/>
    <dgm:cxn modelId="{D128B0B1-DB97-4FBD-8A79-FEAB760B1B6B}" srcId="{D48E8F7C-1779-42AF-BAB6-C041E7E85823}" destId="{19C0F206-C357-42E1-8417-B145677D4203}" srcOrd="3" destOrd="0" parTransId="{A33FB479-B9EF-4824-A7A3-5A0BE9B08DFF}" sibTransId="{F612D970-9BAA-4FC2-8042-D322937B5B64}"/>
    <dgm:cxn modelId="{E3CA739A-40CC-41CF-823F-539490688301}" srcId="{D48E8F7C-1779-42AF-BAB6-C041E7E85823}" destId="{0D9DFA29-7E99-41E9-9E26-8F4E633F0307}" srcOrd="2" destOrd="0" parTransId="{CAFC9065-1965-4BAE-9696-3752EED2853E}" sibTransId="{8DC79B98-0621-4F07-8016-DB43B3ACEAB5}"/>
    <dgm:cxn modelId="{8DF78739-2D8C-4ABE-9CB3-F34E121A4F58}" type="presOf" srcId="{0D9DFA29-7E99-41E9-9E26-8F4E633F0307}" destId="{D097BDB3-3C10-4B0F-870E-29D3724093D2}" srcOrd="0" destOrd="0" presId="urn:microsoft.com/office/officeart/2005/8/layout/chevron1"/>
    <dgm:cxn modelId="{71CD60B7-499D-40AE-9E72-9AC68BA5843E}" type="presOf" srcId="{DB127C36-1127-4844-A22A-357BA61EEA83}" destId="{306D37CF-535C-405C-A580-A2644CF91F74}" srcOrd="0" destOrd="1" presId="urn:microsoft.com/office/officeart/2005/8/layout/chevron1"/>
    <dgm:cxn modelId="{C05864AF-74E6-42DF-88A4-E6D7B7065E01}" srcId="{A674483A-47C7-487D-99E6-76BD2FFCB7A5}" destId="{5FEE1A45-356A-4256-950F-D3B888EB5F92}" srcOrd="0" destOrd="0" parTransId="{B33A98C6-1C4C-4B34-A1AE-45799A84ABD5}" sibTransId="{1B1082AE-6503-46AD-BDF0-63B772512733}"/>
    <dgm:cxn modelId="{2043A206-1837-48BA-801D-EA0AAF60A071}" srcId="{A674483A-47C7-487D-99E6-76BD2FFCB7A5}" destId="{05E2FCEE-4272-49F9-A9B3-D575A8D7B3D0}" srcOrd="1" destOrd="0" parTransId="{40634611-09D7-4339-AFF5-B65F2C77868A}" sibTransId="{01DD272C-8534-4B20-9B33-0A4A36F0544A}"/>
    <dgm:cxn modelId="{FF9AAFDE-1412-43C6-9FB1-B7D0D7AB340B}" type="presOf" srcId="{CC7B5727-04CD-4168-AE64-AD7C1E04F21D}" destId="{9143B720-B47C-40BE-B4D4-BC4CCEE131CE}" srcOrd="0" destOrd="1" presId="urn:microsoft.com/office/officeart/2005/8/layout/chevron1"/>
    <dgm:cxn modelId="{75F1AE3A-7AC9-4D4D-88F1-4F301641C4E2}" type="presOf" srcId="{19C0F206-C357-42E1-8417-B145677D4203}" destId="{21161A61-91F0-44D7-8287-1D5F5C190CFC}" srcOrd="0" destOrd="0" presId="urn:microsoft.com/office/officeart/2005/8/layout/chevron1"/>
    <dgm:cxn modelId="{062BF76F-408D-42EB-B325-C30ACEED6192}" srcId="{0D9DFA29-7E99-41E9-9E26-8F4E633F0307}" destId="{CC7B5727-04CD-4168-AE64-AD7C1E04F21D}" srcOrd="1" destOrd="0" parTransId="{B51F7560-5921-471B-A0E4-A16E3B3F1754}" sibTransId="{111FC354-A23D-4E5F-8C89-9D0AF47FE7A0}"/>
    <dgm:cxn modelId="{BB9B6C9D-A413-4E2D-80FD-635095353887}" type="presParOf" srcId="{4A9A6274-A1B9-4D09-8B34-7FCDE964540E}" destId="{BEE88037-DBA0-44C7-B1A7-5D3D6B712FDC}" srcOrd="0" destOrd="0" presId="urn:microsoft.com/office/officeart/2005/8/layout/chevron1"/>
    <dgm:cxn modelId="{69DC240D-E3AB-46B1-8643-66850CACD3C0}" type="presParOf" srcId="{BEE88037-DBA0-44C7-B1A7-5D3D6B712FDC}" destId="{30A853B0-26C1-4F35-B585-6F01BFC76D66}" srcOrd="0" destOrd="0" presId="urn:microsoft.com/office/officeart/2005/8/layout/chevron1"/>
    <dgm:cxn modelId="{3BEDEE18-1D1A-4E44-AD79-D50CDD8ECD60}" type="presParOf" srcId="{BEE88037-DBA0-44C7-B1A7-5D3D6B712FDC}" destId="{F4996777-DD0D-4577-9DED-B59C2EDD26F7}" srcOrd="1" destOrd="0" presId="urn:microsoft.com/office/officeart/2005/8/layout/chevron1"/>
    <dgm:cxn modelId="{71FE08E8-BA02-4C38-B0DF-53FE449233DB}" type="presParOf" srcId="{4A9A6274-A1B9-4D09-8B34-7FCDE964540E}" destId="{57F43346-F6BB-4AB4-BEBB-90ABD84B7CD5}" srcOrd="1" destOrd="0" presId="urn:microsoft.com/office/officeart/2005/8/layout/chevron1"/>
    <dgm:cxn modelId="{3D39DDBF-57DA-4093-9E66-C7789882C3E8}" type="presParOf" srcId="{4A9A6274-A1B9-4D09-8B34-7FCDE964540E}" destId="{ACFF25FD-F102-44C8-8285-4AEE094310B7}" srcOrd="2" destOrd="0" presId="urn:microsoft.com/office/officeart/2005/8/layout/chevron1"/>
    <dgm:cxn modelId="{9D04C32C-44C4-4B72-BF62-0E021D851A13}" type="presParOf" srcId="{ACFF25FD-F102-44C8-8285-4AEE094310B7}" destId="{8121AE4B-B24A-4930-8EFA-2A04645041EC}" srcOrd="0" destOrd="0" presId="urn:microsoft.com/office/officeart/2005/8/layout/chevron1"/>
    <dgm:cxn modelId="{BDDB6C0E-BC09-49DB-9C04-724E2E90CFEC}" type="presParOf" srcId="{ACFF25FD-F102-44C8-8285-4AEE094310B7}" destId="{3AAA342C-1D05-425D-B0CC-245B7DBF1BD2}" srcOrd="1" destOrd="0" presId="urn:microsoft.com/office/officeart/2005/8/layout/chevron1"/>
    <dgm:cxn modelId="{CD660B44-4DFC-4FB0-87F0-E5F30B579503}" type="presParOf" srcId="{4A9A6274-A1B9-4D09-8B34-7FCDE964540E}" destId="{0DD867E7-B5CA-44D3-B64E-345F419F0082}" srcOrd="3" destOrd="0" presId="urn:microsoft.com/office/officeart/2005/8/layout/chevron1"/>
    <dgm:cxn modelId="{5F4977F4-A4F3-4C23-9A6D-D54C89E27B17}" type="presParOf" srcId="{4A9A6274-A1B9-4D09-8B34-7FCDE964540E}" destId="{3E4FAE74-0CE1-4CCD-8C57-AAE10CE9452E}" srcOrd="4" destOrd="0" presId="urn:microsoft.com/office/officeart/2005/8/layout/chevron1"/>
    <dgm:cxn modelId="{EDEF2B93-09AC-4AB7-9FF7-F7BCD6092994}" type="presParOf" srcId="{3E4FAE74-0CE1-4CCD-8C57-AAE10CE9452E}" destId="{D097BDB3-3C10-4B0F-870E-29D3724093D2}" srcOrd="0" destOrd="0" presId="urn:microsoft.com/office/officeart/2005/8/layout/chevron1"/>
    <dgm:cxn modelId="{B0E102C2-7F48-4D80-869A-5C6DC167D552}" type="presParOf" srcId="{3E4FAE74-0CE1-4CCD-8C57-AAE10CE9452E}" destId="{9143B720-B47C-40BE-B4D4-BC4CCEE131CE}" srcOrd="1" destOrd="0" presId="urn:microsoft.com/office/officeart/2005/8/layout/chevron1"/>
    <dgm:cxn modelId="{034977F3-6E7B-4AE9-AB46-890B7CEAEEF8}" type="presParOf" srcId="{4A9A6274-A1B9-4D09-8B34-7FCDE964540E}" destId="{A9DEDA0D-670B-4FD4-B0DA-BEA62AE9D6B3}" srcOrd="5" destOrd="0" presId="urn:microsoft.com/office/officeart/2005/8/layout/chevron1"/>
    <dgm:cxn modelId="{9148A4E3-989E-4D3D-993B-7B9E46155A5D}" type="presParOf" srcId="{4A9A6274-A1B9-4D09-8B34-7FCDE964540E}" destId="{FDD2759C-64D9-44E1-BE76-1F914DB4E9B4}" srcOrd="6" destOrd="0" presId="urn:microsoft.com/office/officeart/2005/8/layout/chevron1"/>
    <dgm:cxn modelId="{33C3DAED-1047-4E62-A069-C926DF61882B}" type="presParOf" srcId="{FDD2759C-64D9-44E1-BE76-1F914DB4E9B4}" destId="{21161A61-91F0-44D7-8287-1D5F5C190CFC}" srcOrd="0" destOrd="0" presId="urn:microsoft.com/office/officeart/2005/8/layout/chevron1"/>
    <dgm:cxn modelId="{766F0CCB-B48D-4759-85DD-FA232FF837DD}" type="presParOf" srcId="{FDD2759C-64D9-44E1-BE76-1F914DB4E9B4}" destId="{306D37CF-535C-405C-A580-A2644CF91F7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853B0-26C1-4F35-B585-6F01BFC76D66}">
      <dsp:nvSpPr>
        <dsp:cNvPr id="0" name=""/>
        <dsp:cNvSpPr/>
      </dsp:nvSpPr>
      <dsp:spPr>
        <a:xfrm>
          <a:off x="542777" y="155431"/>
          <a:ext cx="1598461" cy="13533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Enrolled Bill</a:t>
          </a:r>
          <a:endParaRPr lang="en-US" sz="2000" b="1" kern="1200" dirty="0"/>
        </a:p>
      </dsp:txBody>
      <dsp:txXfrm>
        <a:off x="542777" y="155431"/>
        <a:ext cx="1260111" cy="1353399"/>
      </dsp:txXfrm>
    </dsp:sp>
    <dsp:sp modelId="{8121AE4B-B24A-4930-8EFA-2A04645041EC}">
      <dsp:nvSpPr>
        <dsp:cNvPr id="0" name=""/>
        <dsp:cNvSpPr/>
      </dsp:nvSpPr>
      <dsp:spPr>
        <a:xfrm>
          <a:off x="1927670" y="192479"/>
          <a:ext cx="2672208" cy="1353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Slip Law</a:t>
          </a:r>
          <a:endParaRPr lang="en-US" sz="2000" b="1" kern="1200" dirty="0"/>
        </a:p>
      </dsp:txBody>
      <dsp:txXfrm>
        <a:off x="2604370" y="192479"/>
        <a:ext cx="1318809" cy="1353399"/>
      </dsp:txXfrm>
    </dsp:sp>
    <dsp:sp modelId="{3AAA342C-1D05-425D-B0CC-245B7DBF1BD2}">
      <dsp:nvSpPr>
        <dsp:cNvPr id="0" name=""/>
        <dsp:cNvSpPr/>
      </dsp:nvSpPr>
      <dsp:spPr>
        <a:xfrm>
          <a:off x="2016366" y="1611327"/>
          <a:ext cx="2137767" cy="375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Legislation published individually as it is enacted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Typically published  in pamphlet or soft-bound form</a:t>
          </a:r>
          <a:endParaRPr lang="en-US" sz="1600" kern="1200" dirty="0"/>
        </a:p>
      </dsp:txBody>
      <dsp:txXfrm>
        <a:off x="2016366" y="1611327"/>
        <a:ext cx="2137767" cy="3758792"/>
      </dsp:txXfrm>
    </dsp:sp>
    <dsp:sp modelId="{D097BDB3-3C10-4B0F-870E-29D3724093D2}">
      <dsp:nvSpPr>
        <dsp:cNvPr id="0" name=""/>
        <dsp:cNvSpPr/>
      </dsp:nvSpPr>
      <dsp:spPr>
        <a:xfrm>
          <a:off x="4383879" y="192479"/>
          <a:ext cx="2672208" cy="1353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Statutes at Large </a:t>
          </a:r>
          <a:r>
            <a:rPr lang="en-US" sz="1200" kern="1200" dirty="0" smtClean="0"/>
            <a:t>(session laws)</a:t>
          </a:r>
          <a:endParaRPr lang="en-US" sz="1200" kern="1200" dirty="0"/>
        </a:p>
      </dsp:txBody>
      <dsp:txXfrm>
        <a:off x="5060579" y="192479"/>
        <a:ext cx="1318809" cy="1353399"/>
      </dsp:txXfrm>
    </dsp:sp>
    <dsp:sp modelId="{9143B720-B47C-40BE-B4D4-BC4CCEE131CE}">
      <dsp:nvSpPr>
        <dsp:cNvPr id="0" name=""/>
        <dsp:cNvSpPr/>
      </dsp:nvSpPr>
      <dsp:spPr>
        <a:xfrm>
          <a:off x="4451347" y="1611327"/>
          <a:ext cx="2137767" cy="375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i="1" kern="1200" dirty="0" smtClean="0"/>
            <a:t>Chronological </a:t>
          </a:r>
          <a:r>
            <a:rPr lang="en-US" sz="1600" kern="1200" dirty="0" smtClean="0"/>
            <a:t>arrangement of public and private laws exactly as they have been enacted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Published in hardbound volumes and online</a:t>
          </a:r>
          <a:endParaRPr lang="en-US" sz="1600" kern="1200" dirty="0"/>
        </a:p>
      </dsp:txBody>
      <dsp:txXfrm>
        <a:off x="4451347" y="1611327"/>
        <a:ext cx="2137767" cy="3758792"/>
      </dsp:txXfrm>
    </dsp:sp>
    <dsp:sp modelId="{21161A61-91F0-44D7-8287-1D5F5C190CFC}">
      <dsp:nvSpPr>
        <dsp:cNvPr id="0" name=""/>
        <dsp:cNvSpPr/>
      </dsp:nvSpPr>
      <dsp:spPr>
        <a:xfrm>
          <a:off x="6923087" y="192479"/>
          <a:ext cx="2672208" cy="1353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United States Code</a:t>
          </a:r>
          <a:endParaRPr lang="en-US" sz="2000" b="1" kern="1200" dirty="0"/>
        </a:p>
      </dsp:txBody>
      <dsp:txXfrm>
        <a:off x="7599787" y="192479"/>
        <a:ext cx="1318809" cy="1353399"/>
      </dsp:txXfrm>
    </dsp:sp>
    <dsp:sp modelId="{306D37CF-535C-405C-A580-A2644CF91F74}">
      <dsp:nvSpPr>
        <dsp:cNvPr id="0" name=""/>
        <dsp:cNvSpPr/>
      </dsp:nvSpPr>
      <dsp:spPr>
        <a:xfrm>
          <a:off x="6964763" y="1611327"/>
          <a:ext cx="2303764" cy="375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A “continually updated, </a:t>
          </a:r>
          <a:r>
            <a:rPr lang="en-US" sz="1600" i="1" kern="1200" dirty="0" smtClean="0"/>
            <a:t>subject</a:t>
          </a:r>
          <a:r>
            <a:rPr lang="en-US" sz="1600" kern="1200" dirty="0" smtClean="0"/>
            <a:t> arrangement of public laws, of a general and permanent nature, currently in force”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Any amendments from session laws have been consolidated and any repealed laws eliminated 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Published in hardbound volumes and online</a:t>
          </a:r>
          <a:endParaRPr lang="en-US" sz="1600" kern="1200" dirty="0"/>
        </a:p>
      </dsp:txBody>
      <dsp:txXfrm>
        <a:off x="6964763" y="1611327"/>
        <a:ext cx="2303764" cy="375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59E7-7745-4AA1-AAD5-C384E6E77192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6663D-B0FB-47E0-AD6B-54334BAC81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5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89194">
              <a:lnSpc>
                <a:spcPct val="120000"/>
              </a:lnSpc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sz="1300" dirty="0">
              <a:latin typeface="+mn-lt"/>
            </a:endParaRPr>
          </a:p>
        </p:txBody>
      </p:sp>
      <p:sp>
        <p:nvSpPr>
          <p:cNvPr id="174" name="Google Shape;174;p2:notes"/>
          <p:cNvSpPr txBox="1">
            <a:spLocks noGrp="1"/>
          </p:cNvSpPr>
          <p:nvPr>
            <p:ph type="ftr" idx="11"/>
          </p:nvPr>
        </p:nvSpPr>
        <p:spPr>
          <a:xfrm>
            <a:off x="3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Law Library of Congress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83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89194" defTabSz="917430">
              <a:spcBef>
                <a:spcPts val="573"/>
              </a:spcBef>
              <a:buClr>
                <a:schemeClr val="dk1"/>
              </a:buClr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301" name="Google Shape;301;p10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10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16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172019" indent="-172019">
              <a:spcBef>
                <a:spcPts val="0"/>
              </a:spcBef>
              <a:buFont typeface="Arial" panose="020B0604020202020204" pitchFamily="34" charset="0"/>
              <a:buChar char="•"/>
            </a:pPr>
            <a:endParaRPr i="1" dirty="0"/>
          </a:p>
        </p:txBody>
      </p:sp>
      <p:sp>
        <p:nvSpPr>
          <p:cNvPr id="289" name="Google Shape;289;p9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9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72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1:notes"/>
          <p:cNvSpPr txBox="1">
            <a:spLocks noGrp="1"/>
          </p:cNvSpPr>
          <p:nvPr>
            <p:ph type="body" idx="1"/>
          </p:nvPr>
        </p:nvSpPr>
        <p:spPr>
          <a:xfrm>
            <a:off x="731520" y="4587992"/>
            <a:ext cx="5852160" cy="43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indent="-89194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:notes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11:notes"/>
          <p:cNvSpPr txBox="1">
            <a:spLocks noGrp="1"/>
          </p:cNvSpPr>
          <p:nvPr>
            <p:ph type="sldNum" idx="12"/>
          </p:nvPr>
        </p:nvSpPr>
        <p:spPr>
          <a:xfrm>
            <a:off x="4143587" y="9174307"/>
            <a:ext cx="3169920" cy="482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07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6663D-B0FB-47E0-AD6B-54334BAC81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7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" name="Google Shape;398;p19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399" name="Google Shape;399;p19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19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517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5" name="Google Shape;405;p20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89194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406" name="Google Shape;406;p20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20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44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>
              <a:buFont typeface="Arial" panose="020B0604020202020204" pitchFamily="34" charset="0"/>
              <a:buChar char="•"/>
            </a:pPr>
            <a:endParaRPr lang="en-US" sz="14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97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22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0" indent="-89194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2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13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3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0" indent="-89194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23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144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24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286697" indent="-286697">
              <a:spcBef>
                <a:spcPts val="573"/>
              </a:spcBef>
              <a:buFont typeface="Arial" panose="020B0604020202020204" pitchFamily="34" charset="0"/>
              <a:buChar char="•"/>
            </a:pPr>
            <a:endParaRPr dirty="0">
              <a:latin typeface="+mn-lt"/>
            </a:endParaRPr>
          </a:p>
        </p:txBody>
      </p:sp>
      <p:sp>
        <p:nvSpPr>
          <p:cNvPr id="473" name="Google Shape;473;p24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24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88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rmAutofit/>
          </a:bodyPr>
          <a:lstStyle/>
          <a:p>
            <a:pPr marL="0" indent="-82504">
              <a:spcBef>
                <a:spcPts val="382"/>
              </a:spcBef>
              <a:buClr>
                <a:schemeClr val="dk1"/>
              </a:buClr>
              <a:buSzPts val="1295"/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183" name="Google Shape;183;p3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3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71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6:notes"/>
          <p:cNvSpPr txBox="1">
            <a:spLocks noGrp="1"/>
          </p:cNvSpPr>
          <p:nvPr>
            <p:ph type="ftr" idx="11"/>
          </p:nvPr>
        </p:nvSpPr>
        <p:spPr>
          <a:xfrm>
            <a:off x="3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 Law Library of Congress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3" name="Google Shape;4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604838"/>
            <a:ext cx="3771900" cy="2828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4" name="Google Shape;464;p26:notes"/>
          <p:cNvSpPr txBox="1">
            <a:spLocks noGrp="1"/>
          </p:cNvSpPr>
          <p:nvPr>
            <p:ph type="body" idx="1"/>
          </p:nvPr>
        </p:nvSpPr>
        <p:spPr>
          <a:xfrm>
            <a:off x="568961" y="3421502"/>
            <a:ext cx="6258560" cy="51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302907" indent="-302907">
              <a:spcBef>
                <a:spcPts val="573"/>
              </a:spcBef>
              <a:buClr>
                <a:schemeClr val="accent2"/>
              </a:buClr>
              <a:buSzPts val="1500"/>
              <a:buFont typeface="Arial"/>
              <a:buChar char="•"/>
            </a:pPr>
            <a:endParaRPr dirty="0"/>
          </a:p>
        </p:txBody>
      </p:sp>
      <p:sp>
        <p:nvSpPr>
          <p:cNvPr id="465" name="Google Shape;465;p26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57651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" name="Google Shape;398;p19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399" name="Google Shape;399;p19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19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935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3" name="Google Shape;533;p30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89194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534" name="Google Shape;534;p30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5" name="Google Shape;535;p30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143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31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0" indent="0">
              <a:spcBef>
                <a:spcPts val="421"/>
              </a:spcBef>
            </a:pPr>
            <a:endParaRPr sz="1400" dirty="0"/>
          </a:p>
        </p:txBody>
      </p:sp>
      <p:sp>
        <p:nvSpPr>
          <p:cNvPr id="542" name="Google Shape;542;p3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31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819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31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172019" indent="-172019">
              <a:spcBef>
                <a:spcPts val="361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42" name="Google Shape;542;p3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31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267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32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172019" indent="-172019" defTabSz="917430">
              <a:spcBef>
                <a:spcPts val="361"/>
              </a:spcBef>
              <a:buFont typeface="Arial" panose="020B0604020202020204" pitchFamily="34" charset="0"/>
              <a:buChar char="•"/>
              <a:defRPr/>
            </a:pPr>
            <a:endParaRPr dirty="0"/>
          </a:p>
        </p:txBody>
      </p:sp>
      <p:sp>
        <p:nvSpPr>
          <p:cNvPr id="567" name="Google Shape;567;p3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8" name="Google Shape;568;p32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889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35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0" indent="0">
              <a:spcBef>
                <a:spcPts val="421"/>
              </a:spcBef>
            </a:pPr>
            <a:endParaRPr sz="1400" dirty="0"/>
          </a:p>
        </p:txBody>
      </p:sp>
      <p:sp>
        <p:nvSpPr>
          <p:cNvPr id="594" name="Google Shape;594;p3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5" name="Google Shape;595;p35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346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36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0" indent="0">
              <a:spcBef>
                <a:spcPts val="421"/>
              </a:spcBef>
            </a:pPr>
            <a:endParaRPr sz="1400" dirty="0"/>
          </a:p>
        </p:txBody>
      </p:sp>
      <p:sp>
        <p:nvSpPr>
          <p:cNvPr id="610" name="Google Shape;610;p3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36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899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p38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0" indent="0">
              <a:spcBef>
                <a:spcPts val="421"/>
              </a:spcBef>
            </a:pPr>
            <a:endParaRPr sz="1400" dirty="0"/>
          </a:p>
        </p:txBody>
      </p:sp>
      <p:sp>
        <p:nvSpPr>
          <p:cNvPr id="635" name="Google Shape;635;p38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38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402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39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172019" indent="-172019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sz="1300" dirty="0">
              <a:latin typeface="+mn-lt"/>
            </a:endParaRPr>
          </a:p>
        </p:txBody>
      </p:sp>
      <p:sp>
        <p:nvSpPr>
          <p:cNvPr id="651" name="Google Shape;651;p39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39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75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92" name="Google Shape;192;p4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4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169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40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375892" indent="-286697">
              <a:spcBef>
                <a:spcPts val="573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662" name="Google Shape;662;p4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3" name="Google Shape;663;p40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03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41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172019" indent="-172019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sz="1300" dirty="0">
              <a:latin typeface="+mn-lt"/>
            </a:endParaRPr>
          </a:p>
        </p:txBody>
      </p:sp>
      <p:sp>
        <p:nvSpPr>
          <p:cNvPr id="675" name="Google Shape;675;p41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41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644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725488"/>
            <a:ext cx="4827588" cy="3621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42:notes"/>
          <p:cNvSpPr txBox="1">
            <a:spLocks noGrp="1"/>
          </p:cNvSpPr>
          <p:nvPr>
            <p:ph type="body" idx="1"/>
          </p:nvPr>
        </p:nvSpPr>
        <p:spPr>
          <a:xfrm>
            <a:off x="731520" y="4587993"/>
            <a:ext cx="5852160" cy="43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rmAutofit/>
          </a:bodyPr>
          <a:lstStyle/>
          <a:p>
            <a:pPr marL="0" indent="-89194"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686" name="Google Shape;686;p4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7" name="Google Shape;687;p42:notes"/>
          <p:cNvSpPr txBox="1">
            <a:spLocks noGrp="1"/>
          </p:cNvSpPr>
          <p:nvPr>
            <p:ph type="sldNum" idx="12"/>
          </p:nvPr>
        </p:nvSpPr>
        <p:spPr>
          <a:xfrm>
            <a:off x="4143587" y="9174305"/>
            <a:ext cx="3169920" cy="48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41" tIns="47783" rIns="95641" bIns="47783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947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4" name="Google Shape;714;p44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89194">
              <a:spcBef>
                <a:spcPts val="400"/>
              </a:spcBef>
              <a:buClr>
                <a:schemeClr val="dk1"/>
              </a:buClr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715" name="Google Shape;715;p44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44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526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2" name="Google Shape;722;p45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76452">
              <a:spcBef>
                <a:spcPts val="573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723" name="Google Shape;723;p45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4" name="Google Shape;724;p45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685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8" name="Google Shape;738;p46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0">
              <a:spcBef>
                <a:spcPts val="361"/>
              </a:spcBef>
            </a:pPr>
            <a:endParaRPr dirty="0"/>
          </a:p>
        </p:txBody>
      </p:sp>
      <p:sp>
        <p:nvSpPr>
          <p:cNvPr id="739" name="Google Shape;739;p46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46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237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2" name="Google Shape;752;p47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76452">
              <a:spcBef>
                <a:spcPts val="573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753" name="Google Shape;753;p47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47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831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2" name="Google Shape;752;p47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76452">
              <a:spcBef>
                <a:spcPts val="573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753" name="Google Shape;753;p47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47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766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4" name="Google Shape;764;p48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76452">
              <a:spcBef>
                <a:spcPts val="573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765" name="Google Shape;765;p48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6" name="Google Shape;766;p48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27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8" name="Google Shape;778;p49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76452">
              <a:spcBef>
                <a:spcPts val="573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lang="en-US" i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79" name="Google Shape;779;p49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49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35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76452">
              <a:spcBef>
                <a:spcPts val="573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7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4821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6" name="Google Shape;806;p51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-76452">
              <a:spcBef>
                <a:spcPts val="573"/>
              </a:spcBef>
              <a:buClr>
                <a:schemeClr val="dk1"/>
              </a:buClr>
              <a:buSzPts val="1200"/>
              <a:buFont typeface="Arial"/>
              <a:buChar char="•"/>
            </a:pPr>
            <a:endParaRPr dirty="0">
              <a:latin typeface="+mn-lt"/>
            </a:endParaRPr>
          </a:p>
        </p:txBody>
      </p:sp>
      <p:sp>
        <p:nvSpPr>
          <p:cNvPr id="807" name="Google Shape;807;p51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8" name="Google Shape;808;p51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7161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4" name="Google Shape;814;p52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815" name="Google Shape;815;p52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6" name="Google Shape;816;p52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29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6663D-B0FB-47E0-AD6B-54334BAC81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1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915915" lvl="2" indent="-89194">
              <a:lnSpc>
                <a:spcPct val="114000"/>
              </a:lnSpc>
              <a:spcBef>
                <a:spcPts val="573"/>
              </a:spcBef>
              <a:buClr>
                <a:schemeClr val="dk1"/>
              </a:buClr>
              <a:buFont typeface="Arial"/>
              <a:buChar char="•"/>
            </a:pPr>
            <a:endParaRPr lang="en-US" dirty="0" smtClean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10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8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6663D-B0FB-47E0-AD6B-54334BAC81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4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92" name="Google Shape;192;p4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4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59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0" name="Google Shape;300;p10:notes"/>
          <p:cNvSpPr txBox="1">
            <a:spLocks noGrp="1"/>
          </p:cNvSpPr>
          <p:nvPr>
            <p:ph type="body" idx="1"/>
          </p:nvPr>
        </p:nvSpPr>
        <p:spPr>
          <a:xfrm>
            <a:off x="913159" y="4416510"/>
            <a:ext cx="5031685" cy="418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lvl="0" indent="0">
              <a:spcBef>
                <a:spcPts val="573"/>
              </a:spcBef>
              <a:buClr>
                <a:schemeClr val="dk1"/>
              </a:buClr>
              <a:buFont typeface="Arial"/>
              <a:buNone/>
            </a:pPr>
            <a:endParaRPr lang="en-US" i="1" baseline="0" dirty="0" smtClean="0">
              <a:solidFill>
                <a:schemeClr val="accen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:notes"/>
          <p:cNvSpPr txBox="1">
            <a:spLocks noGrp="1"/>
          </p:cNvSpPr>
          <p:nvPr>
            <p:ph type="dt" idx="10"/>
          </p:nvPr>
        </p:nvSpPr>
        <p:spPr>
          <a:xfrm>
            <a:off x="3885580" y="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2" name="Google Shape;302;p10:notes"/>
          <p:cNvSpPr txBox="1">
            <a:spLocks noGrp="1"/>
          </p:cNvSpPr>
          <p:nvPr>
            <p:ph type="sldNum" idx="12"/>
          </p:nvPr>
        </p:nvSpPr>
        <p:spPr>
          <a:xfrm>
            <a:off x="3885580" y="8833020"/>
            <a:ext cx="2972421" cy="46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80" tIns="46127" rIns="92280" bIns="46127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98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EE948A"/>
              </a:buClr>
              <a:buSzPts val="3200"/>
              <a:buNone/>
              <a:defRPr>
                <a:solidFill>
                  <a:srgbClr val="EE948A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EE948A"/>
              </a:buClr>
              <a:buSzPts val="2800"/>
              <a:buNone/>
              <a:defRPr>
                <a:solidFill>
                  <a:srgbClr val="EE948A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EE948A"/>
              </a:buClr>
              <a:buSzPts val="2400"/>
              <a:buNone/>
              <a:defRPr>
                <a:solidFill>
                  <a:srgbClr val="EE948A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EE948A"/>
              </a:buClr>
              <a:buSzPts val="2000"/>
              <a:buNone/>
              <a:defRPr>
                <a:solidFill>
                  <a:srgbClr val="EE948A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EE948A"/>
              </a:buClr>
              <a:buSzPts val="2000"/>
              <a:buNone/>
              <a:defRPr>
                <a:solidFill>
                  <a:srgbClr val="EE948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EE948A"/>
              </a:buClr>
              <a:buSzPts val="2000"/>
              <a:buNone/>
              <a:defRPr>
                <a:solidFill>
                  <a:srgbClr val="EE948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EE948A"/>
              </a:buClr>
              <a:buSzPts val="2000"/>
              <a:buNone/>
              <a:defRPr>
                <a:solidFill>
                  <a:srgbClr val="EE948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EE948A"/>
              </a:buClr>
              <a:buSzPts val="2000"/>
              <a:buNone/>
              <a:defRPr>
                <a:solidFill>
                  <a:srgbClr val="EE948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EE948A"/>
              </a:buClr>
              <a:buSzPts val="2000"/>
              <a:buNone/>
              <a:defRPr>
                <a:solidFill>
                  <a:srgbClr val="EE948A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39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0593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81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0593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376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8"/>
          <p:cNvSpPr txBox="1">
            <a:spLocks noGrp="1"/>
          </p:cNvSpPr>
          <p:nvPr>
            <p:ph type="sldNum" idx="12"/>
          </p:nvPr>
        </p:nvSpPr>
        <p:spPr>
          <a:xfrm>
            <a:off x="8001000" y="640080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>
              <a:solidFill>
                <a:schemeClr val="dk1"/>
              </a:solidFill>
            </a:endParaRPr>
          </a:p>
        </p:txBody>
      </p:sp>
      <p:pic>
        <p:nvPicPr>
          <p:cNvPr id="96" name="Google Shape;96;p58"/>
          <p:cNvPicPr preferRelativeResize="0"/>
          <p:nvPr/>
        </p:nvPicPr>
        <p:blipFill rotWithShape="1">
          <a:blip r:embed="rId2">
            <a:alphaModFix/>
          </a:blip>
          <a:srcRect t="33750"/>
          <a:stretch/>
        </p:blipFill>
        <p:spPr>
          <a:xfrm>
            <a:off x="110129" y="6177795"/>
            <a:ext cx="651871" cy="6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0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9"/>
          <p:cNvSpPr/>
          <p:nvPr/>
        </p:nvSpPr>
        <p:spPr>
          <a:xfrm>
            <a:off x="334900" y="3352800"/>
            <a:ext cx="8447150" cy="3037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59"/>
          <p:cNvSpPr txBox="1"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00" name="Google Shape;100;p59"/>
          <p:cNvSpPr txBox="1"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cap="none">
                <a:solidFill>
                  <a:schemeClr val="accent2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59"/>
          <p:cNvSpPr txBox="1">
            <a:spLocks noGrp="1"/>
          </p:cNvSpPr>
          <p:nvPr>
            <p:ph type="dt" idx="10"/>
          </p:nvPr>
        </p:nvSpPr>
        <p:spPr>
          <a:xfrm>
            <a:off x="5704463" y="59561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2" name="Google Shape;102;p59"/>
          <p:cNvSpPr txBox="1">
            <a:spLocks noGrp="1"/>
          </p:cNvSpPr>
          <p:nvPr>
            <p:ph type="ftr" idx="11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3" name="Google Shape;103;p59"/>
          <p:cNvSpPr txBox="1">
            <a:spLocks noGrp="1"/>
          </p:cNvSpPr>
          <p:nvPr>
            <p:ph type="sldNum" idx="12"/>
          </p:nvPr>
        </p:nvSpPr>
        <p:spPr>
          <a:xfrm>
            <a:off x="7918725" y="5956138"/>
            <a:ext cx="7623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91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06" name="Google Shape;106;p60"/>
          <p:cNvSpPr txBox="1">
            <a:spLocks noGrp="1"/>
          </p:cNvSpPr>
          <p:nvPr>
            <p:ph type="body" idx="1"/>
          </p:nvPr>
        </p:nvSpPr>
        <p:spPr>
          <a:xfrm>
            <a:off x="363071" y="1143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60"/>
          <p:cNvSpPr txBox="1">
            <a:spLocks noGrp="1"/>
          </p:cNvSpPr>
          <p:nvPr>
            <p:ph type="sldNum" idx="12"/>
          </p:nvPr>
        </p:nvSpPr>
        <p:spPr>
          <a:xfrm>
            <a:off x="8001000" y="640080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>
              <a:solidFill>
                <a:schemeClr val="dk1"/>
              </a:solidFill>
            </a:endParaRPr>
          </a:p>
        </p:txBody>
      </p:sp>
      <p:pic>
        <p:nvPicPr>
          <p:cNvPr id="108" name="Google Shape;108;p60"/>
          <p:cNvPicPr preferRelativeResize="0"/>
          <p:nvPr/>
        </p:nvPicPr>
        <p:blipFill rotWithShape="1">
          <a:blip r:embed="rId2">
            <a:alphaModFix/>
          </a:blip>
          <a:srcRect t="33750"/>
          <a:stretch/>
        </p:blipFill>
        <p:spPr>
          <a:xfrm>
            <a:off x="110129" y="6177795"/>
            <a:ext cx="651871" cy="6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2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80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rgbClr val="0069A9"/>
              </a:buClr>
              <a:buSzPts val="1400"/>
              <a:buFont typeface="Palatino"/>
              <a:buNone/>
              <a:defRPr sz="2800" b="0" i="0" u="none" strike="noStrike" cap="none">
                <a:solidFill>
                  <a:srgbClr val="0069A9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9pPr>
          </a:lstStyle>
          <a:p>
            <a:endParaRPr/>
          </a:p>
        </p:txBody>
      </p:sp>
      <p:sp>
        <p:nvSpPr>
          <p:cNvPr id="112" name="Google Shape;112;p61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▪"/>
              <a:defRPr/>
            </a:lvl9pPr>
          </a:lstStyle>
          <a:p>
            <a:endParaRPr/>
          </a:p>
        </p:txBody>
      </p:sp>
      <p:sp>
        <p:nvSpPr>
          <p:cNvPr id="113" name="Google Shape;113;p6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4" name="Google Shape;114;p6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5" name="Google Shape;115;p6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04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4"/>
          <p:cNvSpPr txBox="1">
            <a:spLocks noGrp="1"/>
          </p:cNvSpPr>
          <p:nvPr>
            <p:ph type="sldNum" idx="12"/>
          </p:nvPr>
        </p:nvSpPr>
        <p:spPr>
          <a:xfrm>
            <a:off x="8001000" y="640080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>
              <a:solidFill>
                <a:schemeClr val="dk1"/>
              </a:solidFill>
            </a:endParaRPr>
          </a:p>
        </p:txBody>
      </p:sp>
      <p:sp>
        <p:nvSpPr>
          <p:cNvPr id="118" name="Google Shape;118;p64"/>
          <p:cNvSpPr/>
          <p:nvPr/>
        </p:nvSpPr>
        <p:spPr>
          <a:xfrm>
            <a:off x="381000" y="381000"/>
            <a:ext cx="8382000" cy="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64"/>
          <p:cNvPicPr preferRelativeResize="0"/>
          <p:nvPr/>
        </p:nvPicPr>
        <p:blipFill rotWithShape="1">
          <a:blip r:embed="rId2">
            <a:alphaModFix/>
          </a:blip>
          <a:srcRect t="33750"/>
          <a:stretch/>
        </p:blipFill>
        <p:spPr>
          <a:xfrm>
            <a:off x="110129" y="6177795"/>
            <a:ext cx="651871" cy="6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61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92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solidFill>
                  <a:srgbClr val="F0593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EE948A"/>
              </a:buClr>
              <a:buSzPts val="2000"/>
              <a:buNone/>
              <a:defRPr sz="2000">
                <a:solidFill>
                  <a:srgbClr val="EE948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EE948A"/>
              </a:buClr>
              <a:buSzPts val="1800"/>
              <a:buNone/>
              <a:defRPr sz="1800">
                <a:solidFill>
                  <a:srgbClr val="EE948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EE948A"/>
              </a:buClr>
              <a:buSzPts val="1600"/>
              <a:buNone/>
              <a:defRPr sz="1600">
                <a:solidFill>
                  <a:srgbClr val="EE948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EE948A"/>
              </a:buClr>
              <a:buSzPts val="1400"/>
              <a:buNone/>
              <a:defRPr sz="1400">
                <a:solidFill>
                  <a:srgbClr val="EE948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EE948A"/>
              </a:buClr>
              <a:buSzPts val="1400"/>
              <a:buNone/>
              <a:defRPr sz="1400">
                <a:solidFill>
                  <a:srgbClr val="EE948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EE948A"/>
              </a:buClr>
              <a:buSzPts val="1400"/>
              <a:buNone/>
              <a:defRPr sz="1400">
                <a:solidFill>
                  <a:srgbClr val="EE948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EE948A"/>
              </a:buClr>
              <a:buSzPts val="1400"/>
              <a:buNone/>
              <a:defRPr sz="1400">
                <a:solidFill>
                  <a:srgbClr val="EE948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EE948A"/>
              </a:buClr>
              <a:buSzPts val="1400"/>
              <a:buNone/>
              <a:defRPr sz="1400">
                <a:solidFill>
                  <a:srgbClr val="EE948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EE948A"/>
              </a:buClr>
              <a:buSzPts val="1400"/>
              <a:buNone/>
              <a:defRPr sz="1400">
                <a:solidFill>
                  <a:srgbClr val="EE948A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6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56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052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100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F0593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F05936"/>
              </a:buClr>
              <a:buSzPts val="3200"/>
              <a:buChar char="•"/>
              <a:defRPr sz="3200">
                <a:solidFill>
                  <a:srgbClr val="F05936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7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F0593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348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E94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576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7"/>
          <p:cNvSpPr txBox="1">
            <a:spLocks noGrp="1"/>
          </p:cNvSpPr>
          <p:nvPr>
            <p:ph type="sldNum" idx="12"/>
          </p:nvPr>
        </p:nvSpPr>
        <p:spPr>
          <a:xfrm>
            <a:off x="8001000" y="640080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7" name="Google Shape;87;p57"/>
          <p:cNvSpPr txBox="1"/>
          <p:nvPr/>
        </p:nvSpPr>
        <p:spPr>
          <a:xfrm>
            <a:off x="533400" y="990600"/>
            <a:ext cx="51816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7"/>
          <p:cNvSpPr txBox="1"/>
          <p:nvPr/>
        </p:nvSpPr>
        <p:spPr>
          <a:xfrm>
            <a:off x="8382000" y="6400800"/>
            <a:ext cx="609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6309948"/>
            <a:ext cx="1849120" cy="486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57"/>
          <p:cNvCxnSpPr/>
          <p:nvPr/>
        </p:nvCxnSpPr>
        <p:spPr>
          <a:xfrm>
            <a:off x="0" y="6248400"/>
            <a:ext cx="91440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91" name="Google Shape;91;p57"/>
          <p:cNvSpPr/>
          <p:nvPr/>
        </p:nvSpPr>
        <p:spPr>
          <a:xfrm>
            <a:off x="381000" y="381000"/>
            <a:ext cx="8382000" cy="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7"/>
          <p:cNvSpPr/>
          <p:nvPr/>
        </p:nvSpPr>
        <p:spPr>
          <a:xfrm>
            <a:off x="304800" y="6172200"/>
            <a:ext cx="1905000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7"/>
          <p:cNvSpPr txBox="1">
            <a:spLocks noGrp="1"/>
          </p:cNvSpPr>
          <p:nvPr>
            <p:ph type="body" idx="1"/>
          </p:nvPr>
        </p:nvSpPr>
        <p:spPr>
          <a:xfrm>
            <a:off x="363071" y="11430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048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uscode.house.gov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govinfo.gov/app/collection/STATUTE" TargetMode="External"/><Relationship Id="rId7" Type="http://schemas.openxmlformats.org/officeDocument/2006/relationships/hyperlink" Target="https://www.congress.gov/public-law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memory.loc.gov/ammem/amlaw/lwsllink.html" TargetMode="External"/><Relationship Id="rId5" Type="http://schemas.openxmlformats.org/officeDocument/2006/relationships/hyperlink" Target="http://www.loc.gov/law/help/statutes-at-large/index.php" TargetMode="External"/><Relationship Id="rId4" Type="http://schemas.openxmlformats.org/officeDocument/2006/relationships/hyperlink" Target="https://www.govinfo.gov/app/collection/PLAW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gress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emory.loc.gov/ammem/amlaw/lawhome.html" TargetMode="External"/><Relationship Id="rId5" Type="http://schemas.openxmlformats.org/officeDocument/2006/relationships/hyperlink" Target="http://docs.house.gov/" TargetMode="External"/><Relationship Id="rId4" Type="http://schemas.openxmlformats.org/officeDocument/2006/relationships/hyperlink" Target="http://www.govinfo.gov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ammem/amlaw/lawhome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oc.gov/legislative-history/published-congressional-hearing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guides.ll.georgetown.edu/legislative_history" TargetMode="External"/><Relationship Id="rId5" Type="http://schemas.openxmlformats.org/officeDocument/2006/relationships/hyperlink" Target="https://www.llsdc.org/federal-legislative-history-guide" TargetMode="External"/><Relationship Id="rId4" Type="http://schemas.openxmlformats.org/officeDocument/2006/relationships/hyperlink" Target="https://guides.loc.gov/legislative-history/unpublished-congressional-hearing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loc.gov/law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loc.gov/item/202063074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ate.gov/general/committee_assignments/assignments.htm" TargetMode="External"/><Relationship Id="rId3" Type="http://schemas.openxmlformats.org/officeDocument/2006/relationships/hyperlink" Target="https://www.congress.gov/committees" TargetMode="External"/><Relationship Id="rId7" Type="http://schemas.openxmlformats.org/officeDocument/2006/relationships/hyperlink" Target="https://history.house.gov/Education/Fact-Sheets/Committees-Fact-Sheet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lerk.house.gov/committees" TargetMode="External"/><Relationship Id="rId5" Type="http://schemas.openxmlformats.org/officeDocument/2006/relationships/hyperlink" Target="https://www.govinfo.gov/app/collection/sman" TargetMode="External"/><Relationship Id="rId4" Type="http://schemas.openxmlformats.org/officeDocument/2006/relationships/hyperlink" Target="https://www.govinfo.gov/app/collection/hman" TargetMode="External"/><Relationship Id="rId9" Type="http://schemas.openxmlformats.org/officeDocument/2006/relationships/hyperlink" Target="https://www.senate.gov/committees/committees_faq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ccn.loc.gov/9095636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ccn.loc.gov/88891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304800" y="1552714"/>
            <a:ext cx="8534400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Researching</a:t>
            </a:r>
            <a:r>
              <a:rPr kumimoji="0" lang="en-US" sz="3800" b="1" i="0" u="none" strike="noStrike" kern="0" cap="none" spc="0" normalizeH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Federal</a:t>
            </a:r>
            <a:r>
              <a:rPr kumimoji="0" lang="en-US" sz="3800" b="1" i="0" u="none" strike="noStrike" kern="0" cap="none" spc="0" normalizeH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Congressional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Committee Hearings</a:t>
            </a:r>
            <a:endParaRPr kumimoji="0" sz="38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381000" y="1371600"/>
            <a:ext cx="838200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3">
            <a:alphaModFix/>
          </a:blip>
          <a:srcRect t="33750"/>
          <a:stretch/>
        </p:blipFill>
        <p:spPr>
          <a:xfrm>
            <a:off x="6781801" y="4648200"/>
            <a:ext cx="1981199" cy="183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9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>
            <a:spLocks noGrp="1"/>
          </p:cNvSpPr>
          <p:nvPr>
            <p:ph type="title" idx="4294967295"/>
          </p:nvPr>
        </p:nvSpPr>
        <p:spPr>
          <a:xfrm>
            <a:off x="381000" y="4572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Committee </a:t>
            </a:r>
            <a:r>
              <a:rPr lang="en-US" sz="3600" b="1" dirty="0" smtClean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Hearings: Publication</a:t>
            </a:r>
            <a:endParaRPr sz="36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 txBox="1">
            <a:spLocks noGrp="1"/>
          </p:cNvSpPr>
          <p:nvPr>
            <p:ph type="body" idx="4294967295"/>
          </p:nvPr>
        </p:nvSpPr>
        <p:spPr>
          <a:xfrm>
            <a:off x="381000" y="1219200"/>
            <a:ext cx="8382000" cy="524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3600" dirty="0"/>
              <a:t>Published by the committee, not the Chamber, so publication practices </a:t>
            </a:r>
            <a:r>
              <a:rPr lang="en-US" sz="3600" dirty="0" smtClean="0"/>
              <a:t>vary</a:t>
            </a:r>
          </a:p>
          <a:p>
            <a:pPr lvl="1" indent="-457200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3200" dirty="0" smtClean="0"/>
              <a:t>Typically published within a year, but some hearings might take several years</a:t>
            </a:r>
            <a:endParaRPr lang="en-US" sz="3600" dirty="0" smtClean="0"/>
          </a:p>
          <a:p>
            <a:pPr lvl="0" indent="-4572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3600" dirty="0" smtClean="0"/>
              <a:t>Hearings </a:t>
            </a:r>
            <a:r>
              <a:rPr lang="en-US" sz="3600" dirty="0"/>
              <a:t>typically </a:t>
            </a:r>
            <a:r>
              <a:rPr lang="en-US" sz="3600" dirty="0" smtClean="0"/>
              <a:t>include: </a:t>
            </a:r>
          </a:p>
          <a:p>
            <a:pPr lvl="1" indent="-457200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3200" dirty="0"/>
              <a:t>A</a:t>
            </a:r>
            <a:r>
              <a:rPr lang="en-US" sz="3200" dirty="0" smtClean="0"/>
              <a:t> </a:t>
            </a:r>
            <a:r>
              <a:rPr lang="en-US" sz="3200" dirty="0"/>
              <a:t>table of contents with witness identification information, </a:t>
            </a:r>
            <a:endParaRPr lang="en-US" sz="3200" dirty="0" smtClean="0"/>
          </a:p>
          <a:p>
            <a:pPr lvl="1" indent="-457200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3200" dirty="0"/>
              <a:t>Pre-prepared statements</a:t>
            </a:r>
            <a:r>
              <a:rPr lang="en-US" sz="3200" dirty="0" smtClean="0"/>
              <a:t>,</a:t>
            </a:r>
          </a:p>
          <a:p>
            <a:pPr lvl="1" indent="-457200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3200" dirty="0" smtClean="0"/>
              <a:t>An edited </a:t>
            </a:r>
            <a:r>
              <a:rPr lang="en-US" sz="3200" dirty="0"/>
              <a:t>transcript of testimony, </a:t>
            </a:r>
            <a:r>
              <a:rPr lang="en-US" sz="3200" dirty="0" smtClean="0"/>
              <a:t>and </a:t>
            </a:r>
          </a:p>
          <a:p>
            <a:pPr lvl="1" indent="-457200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3200" dirty="0"/>
              <a:t>O</a:t>
            </a:r>
            <a:r>
              <a:rPr lang="en-US" sz="3200" dirty="0" smtClean="0"/>
              <a:t>ther </a:t>
            </a:r>
            <a:r>
              <a:rPr lang="en-US" sz="3200" dirty="0"/>
              <a:t>supplemental </a:t>
            </a:r>
            <a:r>
              <a:rPr lang="en-US" sz="3200" dirty="0" smtClean="0"/>
              <a:t>information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>
            <a:spLocks noGrp="1"/>
          </p:cNvSpPr>
          <p:nvPr>
            <p:ph type="title" idx="4294967295"/>
          </p:nvPr>
        </p:nvSpPr>
        <p:spPr>
          <a:xfrm>
            <a:off x="304800" y="533400"/>
            <a:ext cx="883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Committee Consideration: Hearing</a:t>
            </a:r>
            <a:endParaRPr sz="36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9"/>
          <p:cNvSpPr txBox="1">
            <a:spLocks noGrp="1"/>
          </p:cNvSpPr>
          <p:nvPr>
            <p:ph type="body" idx="4294967295"/>
          </p:nvPr>
        </p:nvSpPr>
        <p:spPr>
          <a:xfrm>
            <a:off x="152400" y="1676400"/>
            <a:ext cx="396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800" b="1" dirty="0"/>
              <a:t>Legislative Process</a:t>
            </a:r>
            <a:endParaRPr dirty="0"/>
          </a:p>
          <a:p>
            <a:pPr marL="461963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</a:pPr>
            <a:r>
              <a:rPr lang="en-US" sz="2400" dirty="0"/>
              <a:t>Committee Holds Hearings</a:t>
            </a:r>
            <a:endParaRPr sz="2400" dirty="0"/>
          </a:p>
        </p:txBody>
      </p:sp>
      <p:pic>
        <p:nvPicPr>
          <p:cNvPr id="294" name="Google Shape;2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164013"/>
            <a:ext cx="3432175" cy="177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/>
          <p:nvPr/>
        </p:nvSpPr>
        <p:spPr>
          <a:xfrm>
            <a:off x="3810000" y="4724400"/>
            <a:ext cx="12192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4953000" y="1676400"/>
            <a:ext cx="4038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2800"/>
              <a:buFont typeface="Noto Sans Symbols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Information Created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254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Char char="▪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Published Hearing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95" t="3898" r="2801" b="2554"/>
          <a:stretch/>
        </p:blipFill>
        <p:spPr>
          <a:xfrm>
            <a:off x="5244352" y="2850776"/>
            <a:ext cx="3617259" cy="35500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01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531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Twentieth Century"/>
              <a:buNone/>
            </a:pPr>
            <a:r>
              <a:rPr lang="en-US" sz="3800" b="1" dirty="0"/>
              <a:t>Committee Hearings: Citation</a:t>
            </a:r>
            <a:endParaRPr sz="3800" b="1" dirty="0"/>
          </a:p>
        </p:txBody>
      </p:sp>
      <p:sp>
        <p:nvSpPr>
          <p:cNvPr id="313" name="Google Shape;313;p11"/>
          <p:cNvSpPr txBox="1">
            <a:spLocks noGrp="1"/>
          </p:cNvSpPr>
          <p:nvPr>
            <p:ph type="body" idx="1"/>
          </p:nvPr>
        </p:nvSpPr>
        <p:spPr>
          <a:xfrm>
            <a:off x="0" y="363071"/>
            <a:ext cx="8912400" cy="639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60020" lvl="0" indent="0" algn="ctr" rtl="0">
              <a:lnSpc>
                <a:spcPct val="350000"/>
              </a:lnSpc>
              <a:spcBef>
                <a:spcPts val="0"/>
              </a:spcBef>
              <a:buSzPts val="2600"/>
              <a:buNone/>
            </a:pPr>
            <a:r>
              <a:rPr lang="en-US" sz="2100" b="1" i="1" dirty="0" smtClean="0">
                <a:sym typeface="Arial"/>
              </a:rPr>
              <a:t>Legislative Hearing to Review Pending Forest Service and Forestry Related Bills: </a:t>
            </a:r>
            <a:r>
              <a:rPr lang="en-US" sz="2100" b="1" i="1" dirty="0">
                <a:sym typeface="Arial"/>
              </a:rPr>
              <a:t>Hearing </a:t>
            </a:r>
            <a:r>
              <a:rPr lang="en-US" sz="2100" b="1" i="1" dirty="0" smtClean="0">
                <a:sym typeface="Arial"/>
              </a:rPr>
              <a:t>Before </a:t>
            </a:r>
            <a:r>
              <a:rPr lang="en-US" sz="2100" b="1" i="1" dirty="0">
                <a:sym typeface="Arial"/>
              </a:rPr>
              <a:t>the </a:t>
            </a:r>
            <a:r>
              <a:rPr lang="en-US" sz="2100" b="1" i="1" dirty="0" smtClean="0">
                <a:sym typeface="Arial"/>
              </a:rPr>
              <a:t>S. </a:t>
            </a:r>
            <a:r>
              <a:rPr lang="en-US" sz="2100" b="1" i="1" dirty="0">
                <a:sym typeface="Arial"/>
              </a:rPr>
              <a:t>Comm. on </a:t>
            </a:r>
            <a:r>
              <a:rPr lang="en-US" sz="2100" b="1" i="1" dirty="0" smtClean="0">
                <a:sym typeface="Arial"/>
              </a:rPr>
              <a:t>Agric., Nutrition, and Forestry</a:t>
            </a:r>
            <a:r>
              <a:rPr lang="en-US" sz="2100" b="1" dirty="0" smtClean="0">
                <a:sym typeface="Arial"/>
              </a:rPr>
              <a:t>, 114th </a:t>
            </a:r>
            <a:r>
              <a:rPr lang="en-US" sz="2100" b="1" dirty="0">
                <a:sym typeface="Arial"/>
              </a:rPr>
              <a:t>Cong. </a:t>
            </a:r>
            <a:r>
              <a:rPr lang="en-US" sz="2100" b="1" dirty="0" smtClean="0">
                <a:sym typeface="Arial"/>
              </a:rPr>
              <a:t>5-6 (2015) (statement of Robert Bonnie, Under Sec’y, Nat. Res. &amp; Env</a:t>
            </a:r>
            <a:r>
              <a:rPr lang="en-US" sz="2100" b="1" dirty="0" smtClean="0"/>
              <a:t>’t, U.S. Dep’t of Agric.</a:t>
            </a:r>
            <a:r>
              <a:rPr lang="en-US" sz="2100" b="1" dirty="0" smtClean="0">
                <a:sym typeface="Arial"/>
              </a:rPr>
              <a:t>).</a:t>
            </a:r>
            <a:endParaRPr sz="2100" b="1" dirty="0">
              <a:sym typeface="Arial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685718" y="3390517"/>
            <a:ext cx="1593252" cy="675933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Number of Congress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4079636" y="3385709"/>
            <a:ext cx="1378631" cy="681963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Page Numbers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911285" y="5984278"/>
            <a:ext cx="7484166" cy="457563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Parenthetical Information about what is occurring on those pages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1"/>
          <p:cNvCxnSpPr>
            <a:stCxn id="316" idx="0"/>
          </p:cNvCxnSpPr>
          <p:nvPr/>
        </p:nvCxnSpPr>
        <p:spPr>
          <a:xfrm flipH="1" flipV="1">
            <a:off x="4625788" y="5619413"/>
            <a:ext cx="27580" cy="36486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318" name="Google Shape;318;p11"/>
          <p:cNvSpPr txBox="1"/>
          <p:nvPr/>
        </p:nvSpPr>
        <p:spPr>
          <a:xfrm>
            <a:off x="1488492" y="1055297"/>
            <a:ext cx="6602506" cy="50829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Title of Hearing (including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sub)committee information)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"/>
          <p:cNvSpPr txBox="1"/>
          <p:nvPr/>
        </p:nvSpPr>
        <p:spPr>
          <a:xfrm>
            <a:off x="5113859" y="4677297"/>
            <a:ext cx="1327181" cy="3565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Date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11"/>
          <p:cNvCxnSpPr/>
          <p:nvPr/>
        </p:nvCxnSpPr>
        <p:spPr>
          <a:xfrm rot="10800000">
            <a:off x="4656416" y="4529204"/>
            <a:ext cx="450166" cy="338219"/>
          </a:xfrm>
          <a:prstGeom prst="bentConnector3">
            <a:avLst>
              <a:gd name="adj1" fmla="val 10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arrow" w="med" len="med"/>
          </a:ln>
        </p:spPr>
      </p:cxnSp>
      <p:cxnSp>
        <p:nvCxnSpPr>
          <p:cNvPr id="321" name="Google Shape;321;p11"/>
          <p:cNvCxnSpPr>
            <a:stCxn id="318" idx="2"/>
          </p:cNvCxnSpPr>
          <p:nvPr/>
        </p:nvCxnSpPr>
        <p:spPr>
          <a:xfrm>
            <a:off x="4789745" y="1563596"/>
            <a:ext cx="6355" cy="40502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arrow" w="med" len="med"/>
          </a:ln>
        </p:spPr>
      </p:cxnSp>
      <p:cxnSp>
        <p:nvCxnSpPr>
          <p:cNvPr id="322" name="Google Shape;322;p11"/>
          <p:cNvCxnSpPr>
            <a:stCxn id="314" idx="3"/>
          </p:cNvCxnSpPr>
          <p:nvPr/>
        </p:nvCxnSpPr>
        <p:spPr>
          <a:xfrm>
            <a:off x="2278970" y="3728484"/>
            <a:ext cx="207414" cy="463688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arrow" w="med" len="med"/>
          </a:ln>
        </p:spPr>
      </p:cxnSp>
      <p:cxnSp>
        <p:nvCxnSpPr>
          <p:cNvPr id="25" name="Google Shape;322;p11"/>
          <p:cNvCxnSpPr>
            <a:stCxn id="315" idx="1"/>
          </p:cNvCxnSpPr>
          <p:nvPr/>
        </p:nvCxnSpPr>
        <p:spPr>
          <a:xfrm rot="10800000" flipV="1">
            <a:off x="3872222" y="3726691"/>
            <a:ext cx="207414" cy="46548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9960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32" y="469508"/>
            <a:ext cx="8476938" cy="673492"/>
          </a:xfrm>
        </p:spPr>
        <p:txBody>
          <a:bodyPr/>
          <a:lstStyle/>
          <a:p>
            <a:r>
              <a:rPr lang="en-US" sz="3600" b="1" dirty="0" smtClean="0"/>
              <a:t>Congressional Consideration: Markup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832" y="1027134"/>
            <a:ext cx="8714355" cy="5535031"/>
          </a:xfrm>
        </p:spPr>
        <p:txBody>
          <a:bodyPr lIns="45720" rIns="45720" anchor="ctr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SzPct val="100000"/>
            </a:pPr>
            <a:r>
              <a:rPr lang="en-US" sz="2400" dirty="0" smtClean="0"/>
              <a:t>A “meeting” that is held when Members in a committee </a:t>
            </a:r>
            <a:r>
              <a:rPr lang="en-US" sz="2400" dirty="0"/>
              <a:t>or subcommittee offer and vote on amendments to a </a:t>
            </a:r>
            <a:r>
              <a:rPr lang="en-US" sz="2400" dirty="0" smtClean="0"/>
              <a:t>bill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Pct val="100000"/>
            </a:pPr>
            <a:r>
              <a:rPr lang="en-US" sz="2000" dirty="0" smtClean="0"/>
              <a:t>Held after the hearings stage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Pct val="100000"/>
            </a:pPr>
            <a:r>
              <a:rPr lang="en-US" sz="2000" dirty="0" smtClean="0"/>
              <a:t>Committee can decide to report out an </a:t>
            </a:r>
            <a:r>
              <a:rPr lang="en-US" sz="2000" b="1" i="1" dirty="0" smtClean="0"/>
              <a:t>new</a:t>
            </a:r>
            <a:r>
              <a:rPr lang="en-US" sz="2000" b="1" dirty="0" smtClean="0"/>
              <a:t> or</a:t>
            </a:r>
            <a:r>
              <a:rPr lang="en-US" sz="2000" b="1" i="1" dirty="0" smtClean="0"/>
              <a:t> clean bill</a:t>
            </a:r>
            <a:r>
              <a:rPr lang="en-US" sz="2000" dirty="0" smtClean="0"/>
              <a:t>, which is a bill that was essentially written in the markup process itself from a draft proposal</a:t>
            </a: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SzPct val="100000"/>
            </a:pPr>
            <a:r>
              <a:rPr lang="en-US" sz="2400" dirty="0" smtClean="0"/>
              <a:t>Where to find information about markup </a:t>
            </a:r>
            <a:r>
              <a:rPr lang="en-US" sz="2400" dirty="0"/>
              <a:t>s</a:t>
            </a:r>
            <a:r>
              <a:rPr lang="en-US" sz="2400" dirty="0" smtClean="0"/>
              <a:t>essions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Pct val="100000"/>
            </a:pPr>
            <a:r>
              <a:rPr lang="en-US" sz="2000" dirty="0" smtClean="0"/>
              <a:t>Not typically published, but can: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Pct val="100000"/>
            </a:pPr>
            <a:r>
              <a:rPr lang="en-US" sz="1700" dirty="0" smtClean="0"/>
              <a:t>be appended to a committee hearing on the same legislation/topic, or 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Pct val="100000"/>
            </a:pPr>
            <a:r>
              <a:rPr lang="en-US" sz="1700" dirty="0" smtClean="0"/>
              <a:t>be published as a “print” from that committee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Pct val="100000"/>
            </a:pPr>
            <a:r>
              <a:rPr lang="en-US" sz="2000" dirty="0" smtClean="0"/>
              <a:t>Subscription Resources (separate markup reports, depending on subscription):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bg2"/>
              </a:buClr>
              <a:buSzPct val="100000"/>
            </a:pPr>
            <a:r>
              <a:rPr lang="en-US" sz="1700" dirty="0" smtClean="0"/>
              <a:t>CQ.com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spcAft>
                <a:spcPts val="1000"/>
              </a:spcAft>
              <a:buClr>
                <a:schemeClr val="bg2"/>
              </a:buClr>
              <a:buSzPct val="100000"/>
            </a:pPr>
            <a:r>
              <a:rPr lang="en-US" sz="1700" dirty="0" smtClean="0"/>
              <a:t>NexisUni/Lexis</a:t>
            </a:r>
          </a:p>
        </p:txBody>
      </p:sp>
    </p:spTree>
    <p:extLst>
      <p:ext uri="{BB962C8B-B14F-4D97-AF65-F5344CB8AC3E}">
        <p14:creationId xmlns:p14="http://schemas.microsoft.com/office/powerpoint/2010/main" val="5372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>
            <a:spLocks noGrp="1"/>
          </p:cNvSpPr>
          <p:nvPr>
            <p:ph type="ctrTitle"/>
          </p:nvPr>
        </p:nvSpPr>
        <p:spPr>
          <a:xfrm>
            <a:off x="304800" y="1828800"/>
            <a:ext cx="8458200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chemeClr val="accent2"/>
                </a:solidFill>
              </a:rPr>
              <a:t>Doing Hearings Research: </a:t>
            </a:r>
            <a:br>
              <a:rPr lang="en-US" sz="3800" b="1" dirty="0" smtClean="0">
                <a:solidFill>
                  <a:schemeClr val="accent2"/>
                </a:solidFill>
              </a:rPr>
            </a:br>
            <a:r>
              <a:rPr lang="en-US" sz="3800" b="1" dirty="0" smtClean="0">
                <a:solidFill>
                  <a:schemeClr val="accent2"/>
                </a:solidFill>
              </a:rPr>
              <a:t>Where </a:t>
            </a:r>
            <a:r>
              <a:rPr lang="en-US" sz="3800" b="1" dirty="0">
                <a:solidFill>
                  <a:schemeClr val="accent2"/>
                </a:solidFill>
              </a:rPr>
              <a:t>to Begin</a:t>
            </a:r>
            <a:endParaRPr sz="3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0"/>
          <p:cNvSpPr txBox="1">
            <a:spLocks noGrp="1"/>
          </p:cNvSpPr>
          <p:nvPr>
            <p:ph type="title" idx="4294967295"/>
          </p:nvPr>
        </p:nvSpPr>
        <p:spPr>
          <a:xfrm>
            <a:off x="381000" y="4572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Legislative History: Where to Begin</a:t>
            </a:r>
            <a:endParaRPr sz="36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0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5181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Char char="▪"/>
            </a:pPr>
            <a:r>
              <a:rPr lang="en-US" sz="2600" dirty="0"/>
              <a:t>Where you begin with your legislative history compilation depends on your first point of reference:</a:t>
            </a:r>
            <a:endParaRPr dirty="0"/>
          </a:p>
          <a:p>
            <a:pPr marL="742950" lvl="1" indent="-28575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Char char="▪"/>
            </a:pPr>
            <a:r>
              <a:rPr lang="en-US" sz="2100" dirty="0"/>
              <a:t>Popular name of a law</a:t>
            </a:r>
            <a:endParaRPr sz="2100" dirty="0"/>
          </a:p>
          <a:p>
            <a:pPr marL="742950" lvl="1" indent="-28575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100" dirty="0"/>
              <a:t>Public Law number</a:t>
            </a:r>
          </a:p>
          <a:p>
            <a:pPr marL="742950" lvl="1" indent="-28575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Char char="▪"/>
            </a:pPr>
            <a:r>
              <a:rPr lang="en-US" sz="2100" dirty="0" smtClean="0"/>
              <a:t>United </a:t>
            </a:r>
            <a:r>
              <a:rPr lang="en-US" sz="2100" dirty="0"/>
              <a:t>States Code citation</a:t>
            </a:r>
            <a:endParaRPr sz="2100" dirty="0"/>
          </a:p>
          <a:p>
            <a:pPr marL="342900" lvl="0" indent="-3429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Char char="▪"/>
            </a:pPr>
            <a:r>
              <a:rPr lang="en-US" sz="2600" dirty="0" smtClean="0"/>
              <a:t>Ultimately</a:t>
            </a:r>
            <a:r>
              <a:rPr lang="en-US" sz="2600" dirty="0"/>
              <a:t>, to get the most information, you will want to determine </a:t>
            </a:r>
            <a:r>
              <a:rPr lang="en-US" sz="2600" b="1" i="1" dirty="0"/>
              <a:t>the number of the bill or resolution</a:t>
            </a:r>
            <a:r>
              <a:rPr lang="en-US" sz="2600" dirty="0"/>
              <a:t> that gave rise to the law in which you are </a:t>
            </a:r>
            <a:r>
              <a:rPr lang="en-US" sz="2600" dirty="0" smtClean="0"/>
              <a:t>interested</a:t>
            </a:r>
            <a:endParaRPr sz="2600" dirty="0"/>
          </a:p>
        </p:txBody>
      </p:sp>
      <p:pic>
        <p:nvPicPr>
          <p:cNvPr id="411" name="Google Shape;4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286000"/>
            <a:ext cx="33528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5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356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Publication of Federal Statutes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533400" y="1219200"/>
          <a:ext cx="9601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0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9" r="549"/>
          <a:stretch/>
        </p:blipFill>
        <p:spPr>
          <a:xfrm>
            <a:off x="3092823" y="1671132"/>
            <a:ext cx="5930153" cy="4496890"/>
          </a:xfrm>
          <a:prstGeom prst="rect">
            <a:avLst/>
          </a:prstGeom>
        </p:spPr>
      </p:pic>
      <p:sp>
        <p:nvSpPr>
          <p:cNvPr id="440" name="Google Shape;440;p2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382000" cy="98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Twentieth Century"/>
              <a:buNone/>
            </a:pPr>
            <a:r>
              <a:rPr lang="en-US" sz="3959" b="1" dirty="0"/>
              <a:t>Starting with a Popular Name Online</a:t>
            </a:r>
            <a:endParaRPr sz="3959" b="1" dirty="0"/>
          </a:p>
        </p:txBody>
      </p:sp>
      <p:sp>
        <p:nvSpPr>
          <p:cNvPr id="441" name="Google Shape;441;p22"/>
          <p:cNvSpPr txBox="1">
            <a:spLocks noGrp="1"/>
          </p:cNvSpPr>
          <p:nvPr>
            <p:ph type="body" idx="1"/>
          </p:nvPr>
        </p:nvSpPr>
        <p:spPr>
          <a:xfrm>
            <a:off x="0" y="1062318"/>
            <a:ext cx="2985247" cy="532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5125" lvl="0" indent="-3175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1800" dirty="0"/>
              <a:t>The House Office of the Law Revision Counsel U.S. Code website--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http://uscode.house.gov</a:t>
            </a:r>
            <a:r>
              <a:rPr lang="en-US" sz="1800" dirty="0"/>
              <a:t>--provides a helpful Popular Name </a:t>
            </a:r>
            <a:r>
              <a:rPr lang="en-US" sz="1800" dirty="0" smtClean="0"/>
              <a:t>Tool</a:t>
            </a:r>
            <a:endParaRPr sz="1800" dirty="0" smtClean="0"/>
          </a:p>
          <a:p>
            <a:pPr marL="365125" lvl="0" indent="-24892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48648"/>
              <a:buFont typeface="Noto Sans Symbols"/>
              <a:buNone/>
            </a:pPr>
            <a:endParaRPr sz="1800" dirty="0" smtClean="0"/>
          </a:p>
          <a:p>
            <a:pPr marL="365125" lvl="0" indent="-317500" algn="l" rtl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oto Sans Symbols"/>
              <a:buChar char="▪"/>
            </a:pPr>
            <a:r>
              <a:rPr lang="en-US" sz="1800" dirty="0" smtClean="0"/>
              <a:t>Subscription </a:t>
            </a:r>
            <a:r>
              <a:rPr lang="en-US" sz="1800" dirty="0"/>
              <a:t>databases </a:t>
            </a:r>
            <a:r>
              <a:rPr lang="en-US" sz="1800" dirty="0" smtClean="0"/>
              <a:t>allow </a:t>
            </a:r>
            <a:r>
              <a:rPr lang="en-US" sz="1800" dirty="0"/>
              <a:t>you to search by popular name as </a:t>
            </a:r>
            <a:r>
              <a:rPr lang="en-US" sz="1800" dirty="0" smtClean="0"/>
              <a:t>well</a:t>
            </a:r>
            <a:endParaRPr sz="1800" dirty="0"/>
          </a:p>
        </p:txBody>
      </p:sp>
      <p:sp>
        <p:nvSpPr>
          <p:cNvPr id="442" name="Google Shape;442;p22"/>
          <p:cNvSpPr/>
          <p:nvPr/>
        </p:nvSpPr>
        <p:spPr>
          <a:xfrm>
            <a:off x="3106272" y="2937806"/>
            <a:ext cx="1116105" cy="22766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4" name="Google Shape;444;p22"/>
          <p:cNvSpPr/>
          <p:nvPr/>
        </p:nvSpPr>
        <p:spPr>
          <a:xfrm>
            <a:off x="4437529" y="3919577"/>
            <a:ext cx="2772865" cy="363071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40935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"/>
          <p:cNvSpPr txBox="1">
            <a:spLocks noGrp="1"/>
          </p:cNvSpPr>
          <p:nvPr>
            <p:ph type="title"/>
          </p:nvPr>
        </p:nvSpPr>
        <p:spPr>
          <a:xfrm>
            <a:off x="381000" y="452085"/>
            <a:ext cx="804862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Review: Citation of Public Laws</a:t>
            </a:r>
            <a:endParaRPr sz="3600" b="1" dirty="0"/>
          </a:p>
        </p:txBody>
      </p:sp>
      <p:sp>
        <p:nvSpPr>
          <p:cNvPr id="452" name="Google Shape;452;p23"/>
          <p:cNvSpPr txBox="1">
            <a:spLocks noGrp="1"/>
          </p:cNvSpPr>
          <p:nvPr>
            <p:ph type="body" idx="4294967295"/>
          </p:nvPr>
        </p:nvSpPr>
        <p:spPr>
          <a:xfrm>
            <a:off x="428626" y="1752600"/>
            <a:ext cx="8562974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▪"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Public Law Citation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Pub. L. </a:t>
            </a: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114-245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▪"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U.S. Statutes at Large Citation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920"/>
              <a:buNone/>
            </a:pPr>
            <a:r>
              <a:rPr lang="en-US" sz="3200" dirty="0" smtClean="0">
                <a:latin typeface="Arial"/>
                <a:ea typeface="Arial"/>
                <a:cs typeface="Arial"/>
                <a:sym typeface="Arial"/>
              </a:rPr>
              <a:t>130 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Stat. </a:t>
            </a:r>
            <a:r>
              <a:rPr lang="en-US" sz="3200" dirty="0" smtClean="0"/>
              <a:t>990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>
            <a:off x="1485900" y="2310079"/>
            <a:ext cx="2743201" cy="43084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5133"/>
              </a:buClr>
              <a:buSzPts val="22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A51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# of Congress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A51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23"/>
          <p:cNvCxnSpPr/>
          <p:nvPr/>
        </p:nvCxnSpPr>
        <p:spPr>
          <a:xfrm>
            <a:off x="3810000" y="2740926"/>
            <a:ext cx="1028701" cy="6089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455" name="Google Shape;455;p23"/>
          <p:cNvSpPr txBox="1"/>
          <p:nvPr/>
        </p:nvSpPr>
        <p:spPr>
          <a:xfrm>
            <a:off x="4838701" y="2298412"/>
            <a:ext cx="4000499" cy="442514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8108"/>
              <a:buFont typeface="Noto Sans Symbols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51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# of Law in Sequential Order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A51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23"/>
          <p:cNvCxnSpPr>
            <a:stCxn id="455" idx="2"/>
          </p:cNvCxnSpPr>
          <p:nvPr/>
        </p:nvCxnSpPr>
        <p:spPr>
          <a:xfrm flipH="1">
            <a:off x="6019951" y="2740926"/>
            <a:ext cx="819000" cy="60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457" name="Google Shape;457;p23"/>
          <p:cNvSpPr txBox="1"/>
          <p:nvPr/>
        </p:nvSpPr>
        <p:spPr>
          <a:xfrm>
            <a:off x="2628900" y="4979353"/>
            <a:ext cx="1600201" cy="43531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5133"/>
              </a:buClr>
              <a:buSzPts val="22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A51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Volume #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A51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23"/>
          <p:cNvCxnSpPr>
            <a:stCxn id="457" idx="2"/>
          </p:cNvCxnSpPr>
          <p:nvPr/>
        </p:nvCxnSpPr>
        <p:spPr>
          <a:xfrm>
            <a:off x="3429001" y="5414665"/>
            <a:ext cx="228600" cy="548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459" name="Google Shape;459;p23"/>
          <p:cNvSpPr txBox="1"/>
          <p:nvPr/>
        </p:nvSpPr>
        <p:spPr>
          <a:xfrm>
            <a:off x="4991101" y="4953000"/>
            <a:ext cx="1590674" cy="43084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A513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Page #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A513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0" name="Google Shape;460;p23"/>
          <p:cNvCxnSpPr>
            <a:stCxn id="459" idx="2"/>
          </p:cNvCxnSpPr>
          <p:nvPr/>
        </p:nvCxnSpPr>
        <p:spPr>
          <a:xfrm flipH="1">
            <a:off x="5524538" y="5383847"/>
            <a:ext cx="261900" cy="57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3039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214" t="3037" r="6136" b="7188"/>
          <a:stretch/>
        </p:blipFill>
        <p:spPr>
          <a:xfrm>
            <a:off x="1143000" y="1343661"/>
            <a:ext cx="7211934" cy="5499099"/>
          </a:xfrm>
          <a:prstGeom prst="rect">
            <a:avLst/>
          </a:prstGeom>
        </p:spPr>
      </p:pic>
      <p:sp>
        <p:nvSpPr>
          <p:cNvPr id="477" name="Google Shape;477;p24"/>
          <p:cNvSpPr txBox="1">
            <a:spLocks noGrp="1"/>
          </p:cNvSpPr>
          <p:nvPr>
            <p:ph type="title"/>
          </p:nvPr>
        </p:nvSpPr>
        <p:spPr>
          <a:xfrm>
            <a:off x="381000" y="404792"/>
            <a:ext cx="8385048" cy="109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Twentieth Century"/>
              <a:buNone/>
            </a:pPr>
            <a:r>
              <a:rPr lang="en-US" sz="3959" b="1" dirty="0"/>
              <a:t>Review: Information Found in Statutes at Large</a:t>
            </a:r>
            <a:endParaRPr sz="3959" b="1" dirty="0"/>
          </a:p>
        </p:txBody>
      </p:sp>
      <p:sp>
        <p:nvSpPr>
          <p:cNvPr id="481" name="Google Shape;481;p24"/>
          <p:cNvSpPr/>
          <p:nvPr/>
        </p:nvSpPr>
        <p:spPr>
          <a:xfrm>
            <a:off x="1780569" y="3902528"/>
            <a:ext cx="1066800" cy="20478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  <a:tabLst/>
              <a:defRPr/>
            </a:pPr>
            <a:endParaRPr kumimoji="0" sz="175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4"/>
          <p:cNvSpPr txBox="1"/>
          <p:nvPr/>
        </p:nvSpPr>
        <p:spPr>
          <a:xfrm>
            <a:off x="95250" y="4648200"/>
            <a:ext cx="1352550" cy="147728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# of Bill that became this Public Law</a:t>
            </a:r>
            <a:endParaRPr kumimoji="0" sz="175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24"/>
          <p:cNvCxnSpPr>
            <a:stCxn id="482" idx="0"/>
            <a:endCxn id="481" idx="1"/>
          </p:cNvCxnSpPr>
          <p:nvPr/>
        </p:nvCxnSpPr>
        <p:spPr>
          <a:xfrm flipV="1">
            <a:off x="771525" y="4004922"/>
            <a:ext cx="1009044" cy="64327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cxnSp>
        <p:nvCxnSpPr>
          <p:cNvPr id="484" name="Google Shape;484;p24"/>
          <p:cNvCxnSpPr>
            <a:stCxn id="485" idx="1"/>
            <a:endCxn id="486" idx="3"/>
          </p:cNvCxnSpPr>
          <p:nvPr/>
        </p:nvCxnSpPr>
        <p:spPr>
          <a:xfrm flipH="1" flipV="1">
            <a:off x="4632249" y="3119577"/>
            <a:ext cx="3025850" cy="43102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486" name="Google Shape;486;p24"/>
          <p:cNvSpPr/>
          <p:nvPr/>
        </p:nvSpPr>
        <p:spPr>
          <a:xfrm>
            <a:off x="2691718" y="2980274"/>
            <a:ext cx="1940531" cy="27860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  <a:tabLst/>
              <a:defRPr/>
            </a:pPr>
            <a:endParaRPr kumimoji="0" sz="175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7658099" y="3227457"/>
            <a:ext cx="1285875" cy="64629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Public Law #</a:t>
            </a:r>
            <a:endParaRPr kumimoji="0" sz="175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Google Shape;487;p24"/>
          <p:cNvCxnSpPr>
            <a:stCxn id="488" idx="0"/>
            <a:endCxn id="489" idx="3"/>
          </p:cNvCxnSpPr>
          <p:nvPr/>
        </p:nvCxnSpPr>
        <p:spPr>
          <a:xfrm flipH="1" flipV="1">
            <a:off x="7543800" y="4863592"/>
            <a:ext cx="881063" cy="47040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489" name="Google Shape;489;p24"/>
          <p:cNvSpPr/>
          <p:nvPr/>
        </p:nvSpPr>
        <p:spPr>
          <a:xfrm>
            <a:off x="2833869" y="4699000"/>
            <a:ext cx="4709931" cy="329184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  <a:tabLst/>
              <a:defRPr/>
            </a:pPr>
            <a:endParaRPr kumimoji="0" sz="175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4"/>
          <p:cNvSpPr txBox="1"/>
          <p:nvPr/>
        </p:nvSpPr>
        <p:spPr>
          <a:xfrm>
            <a:off x="7705725" y="5334000"/>
            <a:ext cx="1438275" cy="63090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Short Title information</a:t>
            </a:r>
            <a:endParaRPr kumimoji="0" sz="175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0" name="Google Shape;490;p24"/>
          <p:cNvCxnSpPr>
            <a:stCxn id="491" idx="1"/>
            <a:endCxn id="492" idx="3"/>
          </p:cNvCxnSpPr>
          <p:nvPr/>
        </p:nvCxnSpPr>
        <p:spPr>
          <a:xfrm flipH="1" flipV="1">
            <a:off x="3138669" y="1704312"/>
            <a:ext cx="4405131" cy="66233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492" name="Google Shape;492;p24"/>
          <p:cNvSpPr/>
          <p:nvPr/>
        </p:nvSpPr>
        <p:spPr>
          <a:xfrm>
            <a:off x="1769638" y="1541724"/>
            <a:ext cx="1369031" cy="32517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  <a:tabLst/>
              <a:defRPr/>
            </a:pPr>
            <a:endParaRPr kumimoji="0" sz="175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4"/>
          <p:cNvSpPr txBox="1"/>
          <p:nvPr/>
        </p:nvSpPr>
        <p:spPr>
          <a:xfrm>
            <a:off x="7543800" y="1905000"/>
            <a:ext cx="1514475" cy="92328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175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Statutes at Large citation</a:t>
            </a:r>
            <a:endParaRPr kumimoji="0" sz="175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4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>
            <a:spLocks noGrp="1"/>
          </p:cNvSpPr>
          <p:nvPr>
            <p:ph type="title" idx="4294967295"/>
          </p:nvPr>
        </p:nvSpPr>
        <p:spPr>
          <a:xfrm>
            <a:off x="381000" y="5032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40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>
            <a:spLocks noGrp="1"/>
          </p:cNvSpPr>
          <p:nvPr>
            <p:ph type="body" idx="4294967295"/>
          </p:nvPr>
        </p:nvSpPr>
        <p:spPr>
          <a:xfrm>
            <a:off x="4572000" y="992369"/>
            <a:ext cx="441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2800" dirty="0" smtClean="0"/>
              <a:t>Background</a:t>
            </a:r>
            <a:endParaRPr dirty="0"/>
          </a:p>
          <a:p>
            <a:pPr marL="742950" lvl="1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 smtClean="0"/>
              <a:t>Hearings in the legislative process</a:t>
            </a:r>
          </a:p>
          <a:p>
            <a:pPr marL="742950" lvl="1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 smtClean="0"/>
              <a:t>Types of Committees</a:t>
            </a:r>
            <a:endParaRPr dirty="0"/>
          </a:p>
          <a:p>
            <a:pPr marL="742950" lvl="1" indent="-285750">
              <a:lnSpc>
                <a:spcPct val="110000"/>
              </a:lnSpc>
              <a:spcBef>
                <a:spcPts val="1400"/>
              </a:spcBef>
              <a:buClr>
                <a:schemeClr val="accent1"/>
              </a:buClr>
              <a:buSzPct val="100000"/>
            </a:pPr>
            <a:r>
              <a:rPr lang="en-US" sz="1800" dirty="0" smtClean="0"/>
              <a:t>Types of Hearings</a:t>
            </a:r>
            <a:endParaRPr lang="en-US" sz="1800" dirty="0"/>
          </a:p>
          <a:p>
            <a:pPr marL="342900" lvl="0" indent="-3429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2800" dirty="0" smtClean="0"/>
              <a:t>Publication of Hearings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2800" dirty="0" smtClean="0"/>
              <a:t>Doing Hearings Research</a:t>
            </a:r>
            <a:endParaRPr dirty="0"/>
          </a:p>
          <a:p>
            <a:pPr marL="742950" lvl="1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What information should be collected beforehand?</a:t>
            </a:r>
            <a:endParaRPr dirty="0"/>
          </a:p>
          <a:p>
            <a:pPr marL="742950" lvl="1" indent="-2857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 smtClean="0"/>
              <a:t>What resources do you use and how do you use them?</a:t>
            </a:r>
            <a:endParaRPr sz="1800" dirty="0"/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3">
            <a:alphaModFix/>
          </a:blip>
          <a:srcRect t="4231"/>
          <a:stretch/>
        </p:blipFill>
        <p:spPr>
          <a:xfrm>
            <a:off x="294204" y="2209800"/>
            <a:ext cx="4078829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1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"/>
          <p:cNvSpPr txBox="1">
            <a:spLocks noGrp="1"/>
          </p:cNvSpPr>
          <p:nvPr>
            <p:ph type="title"/>
          </p:nvPr>
        </p:nvSpPr>
        <p:spPr>
          <a:xfrm>
            <a:off x="363071" y="478142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Public Laws: Online Sources</a:t>
            </a:r>
            <a:endParaRPr dirty="0"/>
          </a:p>
        </p:txBody>
      </p:sp>
      <p:sp>
        <p:nvSpPr>
          <p:cNvPr id="468" name="Google Shape;468;p26"/>
          <p:cNvSpPr txBox="1">
            <a:spLocks noGrp="1"/>
          </p:cNvSpPr>
          <p:nvPr>
            <p:ph type="body" idx="1"/>
          </p:nvPr>
        </p:nvSpPr>
        <p:spPr>
          <a:xfrm>
            <a:off x="363071" y="1143000"/>
            <a:ext cx="6952129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87338" lvl="0" indent="-28733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2600" dirty="0"/>
              <a:t>Free Sources</a:t>
            </a:r>
            <a:endParaRPr dirty="0"/>
          </a:p>
          <a:p>
            <a:pPr marL="627063" lvl="1" indent="-22701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govinfo (1951-present)</a:t>
            </a:r>
            <a:endParaRPr dirty="0"/>
          </a:p>
          <a:p>
            <a:pPr marL="914400" lvl="2" indent="-22383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https://www.govinfo.gov/app/collection/STATUTE</a:t>
            </a:r>
            <a:r>
              <a:rPr lang="en-US" sz="1800" dirty="0"/>
              <a:t> (</a:t>
            </a:r>
            <a:r>
              <a:rPr lang="en-US" sz="1800" dirty="0" smtClean="0"/>
              <a:t>1951-2014) </a:t>
            </a:r>
            <a:endParaRPr sz="1800" dirty="0"/>
          </a:p>
          <a:p>
            <a:pPr marL="914400" lvl="2" indent="-22383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▪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https://www.govinfo.gov/app/collection/PLAW</a:t>
            </a:r>
            <a:r>
              <a:rPr lang="en-US" sz="1800" dirty="0"/>
              <a:t>  (1995-present)</a:t>
            </a:r>
            <a:endParaRPr dirty="0"/>
          </a:p>
          <a:p>
            <a:pPr marL="627063" lvl="1" indent="-22701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Law Library of Congress (1789-1950) -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http://www.loc.gov/law/help/statutes-at-large/index.php</a:t>
            </a:r>
            <a:r>
              <a:rPr lang="en-US" sz="1800" dirty="0"/>
              <a:t> </a:t>
            </a:r>
            <a:endParaRPr dirty="0"/>
          </a:p>
          <a:p>
            <a:pPr marL="627063" lvl="1" indent="-22701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Century of Lawmaking for a New Nation (1789-1875) - </a:t>
            </a:r>
            <a:r>
              <a:rPr lang="en-US" sz="1800" u="sng" dirty="0">
                <a:solidFill>
                  <a:schemeClr val="hlink"/>
                </a:solidFill>
                <a:hlinkClick r:id="rId6"/>
              </a:rPr>
              <a:t>http://memory.loc.gov/ammem/amlaw/lwsllink.html</a:t>
            </a:r>
            <a:endParaRPr sz="1800" dirty="0"/>
          </a:p>
          <a:p>
            <a:pPr marL="627063" lvl="1" indent="-22701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Congress.gov (</a:t>
            </a:r>
            <a:r>
              <a:rPr lang="en-US" sz="1800" dirty="0" smtClean="0"/>
              <a:t>1951-present</a:t>
            </a:r>
            <a:r>
              <a:rPr lang="en-US" sz="1800" dirty="0"/>
              <a:t>) - </a:t>
            </a:r>
            <a:r>
              <a:rPr lang="en-US" sz="1800" u="sng" dirty="0">
                <a:solidFill>
                  <a:schemeClr val="hlink"/>
                </a:solidFill>
                <a:hlinkClick r:id="rId7"/>
              </a:rPr>
              <a:t>https://www.congress.gov/public-laws/</a:t>
            </a:r>
            <a:endParaRPr sz="1800" dirty="0"/>
          </a:p>
          <a:p>
            <a:pPr marL="287338" lvl="0" indent="-287338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2600" dirty="0"/>
              <a:t>Subscription Sources in the Law Library</a:t>
            </a:r>
            <a:endParaRPr dirty="0"/>
          </a:p>
          <a:p>
            <a:pPr marL="627063" lvl="1" indent="-22701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Westlaw &amp; Nexis Uni </a:t>
            </a:r>
            <a:endParaRPr dirty="0"/>
          </a:p>
          <a:p>
            <a:pPr marL="627063" lvl="1" indent="-22701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HeinOnline (</a:t>
            </a:r>
            <a:r>
              <a:rPr lang="en-US" sz="1800" dirty="0" smtClean="0"/>
              <a:t>1789-2014)</a:t>
            </a:r>
            <a:endParaRPr sz="1800" dirty="0"/>
          </a:p>
          <a:p>
            <a:pPr marL="627063" lvl="1" indent="-22701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1800" dirty="0"/>
              <a:t>ProQuest </a:t>
            </a:r>
            <a:r>
              <a:rPr lang="en-US" sz="1800" dirty="0" smtClean="0"/>
              <a:t>Congressional</a:t>
            </a:r>
            <a:r>
              <a:rPr lang="en-US" sz="1800" dirty="0"/>
              <a:t> </a:t>
            </a:r>
            <a:r>
              <a:rPr lang="en-US" sz="1800" dirty="0" smtClean="0"/>
              <a:t>(1789-present, approx.)</a:t>
            </a:r>
            <a:endParaRPr dirty="0"/>
          </a:p>
        </p:txBody>
      </p:sp>
      <p:pic>
        <p:nvPicPr>
          <p:cNvPr id="469" name="Google Shape;469;p26" descr="C:\Users\BB\AppData\Local\Microsoft\Windows\Temporary Internet Files\Content.IE5\LHSSD2D6\MC900060037[1].wmf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6377422" y="2819400"/>
            <a:ext cx="2766578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6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>
            <a:spLocks noGrp="1"/>
          </p:cNvSpPr>
          <p:nvPr>
            <p:ph type="ctrTitle"/>
          </p:nvPr>
        </p:nvSpPr>
        <p:spPr>
          <a:xfrm>
            <a:off x="228600" y="1828800"/>
            <a:ext cx="8713694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solidFill>
                  <a:schemeClr val="accent2"/>
                </a:solidFill>
              </a:rPr>
              <a:t>Doing Hearings Research: </a:t>
            </a:r>
            <a:br>
              <a:rPr lang="en-US" sz="3500" b="1" dirty="0" smtClean="0">
                <a:solidFill>
                  <a:schemeClr val="accent2"/>
                </a:solidFill>
              </a:rPr>
            </a:br>
            <a:r>
              <a:rPr lang="en-US" sz="3500" b="1" dirty="0" smtClean="0">
                <a:solidFill>
                  <a:schemeClr val="accent2"/>
                </a:solidFill>
              </a:rPr>
              <a:t>Using Free and Subscription Resources</a:t>
            </a:r>
            <a:endParaRPr sz="3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 idx="4294967295"/>
          </p:nvPr>
        </p:nvSpPr>
        <p:spPr>
          <a:xfrm>
            <a:off x="304800" y="4572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Free Online </a:t>
            </a:r>
            <a:r>
              <a:rPr lang="en-US" sz="3300" b="1" dirty="0" smtClean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Congressional Hearings Resources</a:t>
            </a:r>
            <a:endParaRPr sz="33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0"/>
          <p:cNvSpPr txBox="1">
            <a:spLocks noGrp="1"/>
          </p:cNvSpPr>
          <p:nvPr>
            <p:ph type="body" idx="4294967295"/>
          </p:nvPr>
        </p:nvSpPr>
        <p:spPr>
          <a:xfrm>
            <a:off x="467834" y="1531088"/>
            <a:ext cx="8399719" cy="493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 lnSpcReduction="10000"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100000"/>
            </a:pPr>
            <a:r>
              <a:rPr lang="en-US" sz="2200" b="1" dirty="0" smtClean="0"/>
              <a:t>Congress.gov </a:t>
            </a:r>
            <a:r>
              <a:rPr lang="en-US" sz="2200" dirty="0"/>
              <a:t>(</a:t>
            </a:r>
            <a:r>
              <a:rPr lang="en-US" sz="2200" u="sng" dirty="0">
                <a:solidFill>
                  <a:schemeClr val="hlink"/>
                </a:solidFill>
                <a:hlinkClick r:id="rId3"/>
              </a:rPr>
              <a:t>http://www.congress.gov</a:t>
            </a:r>
            <a:r>
              <a:rPr lang="en-US" sz="2200" dirty="0"/>
              <a:t>) </a:t>
            </a:r>
            <a:endParaRPr dirty="0"/>
          </a:p>
          <a:p>
            <a:pPr marL="685800" lvl="1" indent="-2286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100000"/>
            </a:pPr>
            <a:r>
              <a:rPr lang="en-US" dirty="0"/>
              <a:t>Congressional actions regarding bills and resolutions (1973-present)</a:t>
            </a:r>
            <a:endParaRPr dirty="0"/>
          </a:p>
          <a:p>
            <a:pPr marL="685800" lvl="1" indent="-2286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100000"/>
            </a:pPr>
            <a:r>
              <a:rPr lang="en-US" i="1" dirty="0" smtClean="0"/>
              <a:t>Congressional </a:t>
            </a:r>
            <a:r>
              <a:rPr lang="en-US" i="1" dirty="0"/>
              <a:t>Record </a:t>
            </a:r>
            <a:r>
              <a:rPr lang="en-US" dirty="0"/>
              <a:t>(</a:t>
            </a:r>
            <a:r>
              <a:rPr lang="en-US" dirty="0" smtClean="0"/>
              <a:t>1904-present </a:t>
            </a:r>
            <a:r>
              <a:rPr lang="en-US" dirty="0"/>
              <a:t>in PDF)</a:t>
            </a:r>
            <a:endParaRPr dirty="0"/>
          </a:p>
          <a:p>
            <a:pPr marL="685800" lvl="1" indent="-2286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100000"/>
            </a:pPr>
            <a:r>
              <a:rPr lang="en-US" dirty="0"/>
              <a:t>Congressional </a:t>
            </a:r>
            <a:r>
              <a:rPr lang="en-US" dirty="0" smtClean="0"/>
              <a:t>Committee Hearings (1993-present</a:t>
            </a:r>
            <a:r>
              <a:rPr lang="en-US" dirty="0"/>
              <a:t>) </a:t>
            </a:r>
            <a:endParaRPr dirty="0"/>
          </a:p>
          <a:p>
            <a:pPr marL="685800" lvl="1" indent="-2286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100000"/>
            </a:pPr>
            <a:r>
              <a:rPr lang="en-US" dirty="0"/>
              <a:t>Congressional Research Service Reports (approx. 2000-present)</a:t>
            </a:r>
            <a:endParaRPr dirty="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100000"/>
            </a:pPr>
            <a:r>
              <a:rPr lang="en-US" sz="2200" b="1" dirty="0"/>
              <a:t>Govinfo </a:t>
            </a:r>
            <a:r>
              <a:rPr lang="en-US" sz="2200" dirty="0"/>
              <a:t>(</a:t>
            </a:r>
            <a:r>
              <a:rPr lang="en-US" sz="2200" u="sng" dirty="0">
                <a:solidFill>
                  <a:schemeClr val="hlink"/>
                </a:solidFill>
                <a:hlinkClick r:id="rId4"/>
              </a:rPr>
              <a:t>http://www.govinfo.gov</a:t>
            </a:r>
            <a:r>
              <a:rPr lang="en-US" sz="2200" dirty="0"/>
              <a:t>) </a:t>
            </a:r>
            <a:endParaRPr dirty="0"/>
          </a:p>
          <a:p>
            <a:pPr marL="685800" lvl="1" indent="-2286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100000"/>
            </a:pPr>
            <a:r>
              <a:rPr lang="en-US" dirty="0"/>
              <a:t>Selected Hearings (</a:t>
            </a:r>
            <a:r>
              <a:rPr lang="en-US" dirty="0" smtClean="0"/>
              <a:t>1955-present)</a:t>
            </a:r>
            <a:endParaRPr dirty="0" smtClean="0"/>
          </a:p>
          <a:p>
            <a:pPr marL="685800" lvl="1" indent="-2286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100000"/>
            </a:pPr>
            <a:r>
              <a:rPr lang="en-US" dirty="0" smtClean="0"/>
              <a:t>Selected Congressional Documents (1975-present) and Prints (1975-present)</a:t>
            </a:r>
            <a:endParaRPr dirty="0"/>
          </a:p>
          <a:p>
            <a:pPr marL="685800" lvl="1" indent="-228600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100000"/>
            </a:pPr>
            <a:r>
              <a:rPr lang="en-US" i="1" dirty="0" smtClean="0"/>
              <a:t>Congressional </a:t>
            </a:r>
            <a:r>
              <a:rPr lang="en-US" i="1" dirty="0"/>
              <a:t>Record </a:t>
            </a:r>
            <a:r>
              <a:rPr lang="en-US" dirty="0"/>
              <a:t>(Bound: 1873-2016; Daily: 1994-present)</a:t>
            </a:r>
            <a:endParaRPr dirty="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100000"/>
            </a:pPr>
            <a:r>
              <a:rPr lang="en-US" sz="2200" b="1" dirty="0"/>
              <a:t>House Document Repository </a:t>
            </a:r>
            <a:r>
              <a:rPr lang="en-US" sz="2200" dirty="0"/>
              <a:t>(2009-present, </a:t>
            </a:r>
            <a:r>
              <a:rPr lang="en-US" sz="2200" u="sng" dirty="0">
                <a:solidFill>
                  <a:schemeClr val="hlink"/>
                </a:solidFill>
                <a:hlinkClick r:id="rId5"/>
              </a:rPr>
              <a:t>http://docs.house.gov</a:t>
            </a:r>
            <a:r>
              <a:rPr lang="en-US" sz="2200" dirty="0"/>
              <a:t>)</a:t>
            </a:r>
            <a:endParaRPr dirty="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100000"/>
            </a:pPr>
            <a:r>
              <a:rPr lang="en-US" sz="2200" b="1" dirty="0"/>
              <a:t>A Century of Lawmaking for a New Nation </a:t>
            </a:r>
            <a:r>
              <a:rPr lang="en-US" sz="2200" dirty="0"/>
              <a:t>(1774-1875,  </a:t>
            </a:r>
            <a:r>
              <a:rPr lang="en-US" sz="2200" u="sng" dirty="0">
                <a:solidFill>
                  <a:schemeClr val="hlink"/>
                </a:solidFill>
                <a:hlinkClick r:id="rId6"/>
              </a:rPr>
              <a:t>http://memory.loc.gov/ammem/amlaw/lawhome.html</a:t>
            </a:r>
            <a:r>
              <a:rPr lang="en-US" sz="2200" dirty="0"/>
              <a:t>)</a:t>
            </a:r>
            <a:endParaRPr dirty="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100000"/>
            </a:pPr>
            <a:r>
              <a:rPr lang="en-US" sz="2200" b="1" dirty="0"/>
              <a:t>Committee Websites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5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890" y="1652514"/>
            <a:ext cx="7830995" cy="520548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1"/>
          <p:cNvSpPr txBox="1">
            <a:spLocks noGrp="1"/>
          </p:cNvSpPr>
          <p:nvPr>
            <p:ph type="title"/>
          </p:nvPr>
        </p:nvSpPr>
        <p:spPr>
          <a:xfrm>
            <a:off x="381000" y="4838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Twentieth Century"/>
              <a:buNone/>
            </a:pPr>
            <a:r>
              <a:rPr lang="en-US" sz="3959" b="1" dirty="0"/>
              <a:t>Using Free Sources - Congress.gov</a:t>
            </a:r>
            <a:br>
              <a:rPr lang="en-US" sz="3959" b="1" dirty="0"/>
            </a:br>
            <a:r>
              <a:rPr lang="en-US" sz="3959" b="1" dirty="0"/>
              <a:t>Homepage</a:t>
            </a:r>
            <a:endParaRPr sz="3959" b="1" dirty="0"/>
          </a:p>
        </p:txBody>
      </p:sp>
      <p:cxnSp>
        <p:nvCxnSpPr>
          <p:cNvPr id="547" name="Google Shape;547;p31"/>
          <p:cNvCxnSpPr/>
          <p:nvPr/>
        </p:nvCxnSpPr>
        <p:spPr>
          <a:xfrm rot="10800000" flipH="1">
            <a:off x="214313" y="3793941"/>
            <a:ext cx="515310" cy="68097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48" name="Google Shape;548;p31"/>
          <p:cNvSpPr txBox="1"/>
          <p:nvPr/>
        </p:nvSpPr>
        <p:spPr>
          <a:xfrm>
            <a:off x="0" y="4457383"/>
            <a:ext cx="2514600" cy="240061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Congress.gov has a global search option, where you can choose which resource you would like to search.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Then enter keywords, bill number, short title, or citation  into the search box and hit enter.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729623" y="2128838"/>
            <a:ext cx="1361113" cy="1665103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 txBox="1"/>
          <p:nvPr/>
        </p:nvSpPr>
        <p:spPr>
          <a:xfrm>
            <a:off x="7851913" y="2443430"/>
            <a:ext cx="1292087" cy="216978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Help features found under “Support”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  <a:tabLst/>
              <a:defRPr/>
            </a:pP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Account information found under “Sign In”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1" name="Google Shape;551;p31"/>
          <p:cNvCxnSpPr>
            <a:stCxn id="550" idx="0"/>
            <a:endCxn id="552" idx="2"/>
          </p:cNvCxnSpPr>
          <p:nvPr/>
        </p:nvCxnSpPr>
        <p:spPr>
          <a:xfrm rot="10800000">
            <a:off x="7908457" y="1905230"/>
            <a:ext cx="589500" cy="538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52" name="Google Shape;552;p31"/>
          <p:cNvSpPr/>
          <p:nvPr/>
        </p:nvSpPr>
        <p:spPr>
          <a:xfrm>
            <a:off x="7411734" y="1652514"/>
            <a:ext cx="993151" cy="25282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7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246" y="1452629"/>
            <a:ext cx="6846827" cy="5426324"/>
          </a:xfrm>
          <a:prstGeom prst="rect">
            <a:avLst/>
          </a:prstGeom>
        </p:spPr>
      </p:pic>
      <p:sp>
        <p:nvSpPr>
          <p:cNvPr id="546" name="Google Shape;546;p31"/>
          <p:cNvSpPr txBox="1">
            <a:spLocks noGrp="1"/>
          </p:cNvSpPr>
          <p:nvPr>
            <p:ph type="title"/>
          </p:nvPr>
        </p:nvSpPr>
        <p:spPr>
          <a:xfrm>
            <a:off x="381000" y="462029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Twentieth Century"/>
              <a:buNone/>
            </a:pPr>
            <a:r>
              <a:rPr lang="en-US" sz="3959" b="1" dirty="0"/>
              <a:t>Using Free Sources - Congress.gov</a:t>
            </a:r>
            <a:br>
              <a:rPr lang="en-US" sz="3959" b="1" dirty="0"/>
            </a:br>
            <a:r>
              <a:rPr lang="en-US" sz="3959" b="1" dirty="0" smtClean="0"/>
              <a:t>Committees Page</a:t>
            </a:r>
            <a:endParaRPr sz="3959" b="1" dirty="0"/>
          </a:p>
        </p:txBody>
      </p:sp>
      <p:sp>
        <p:nvSpPr>
          <p:cNvPr id="548" name="Google Shape;548;p31"/>
          <p:cNvSpPr txBox="1"/>
          <p:nvPr/>
        </p:nvSpPr>
        <p:spPr>
          <a:xfrm>
            <a:off x="7377632" y="2381703"/>
            <a:ext cx="1723541" cy="401644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you want more information about congressional committees, select the “Committees” link at the top of the page.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Here you’ll find links to committee landing pages and information about where to find hearing videos.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4989117" y="5662474"/>
            <a:ext cx="1787464" cy="121647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5837128" y="1590804"/>
            <a:ext cx="494077" cy="150313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551;p31"/>
          <p:cNvCxnSpPr>
            <a:stCxn id="548" idx="1"/>
          </p:cNvCxnSpPr>
          <p:nvPr/>
        </p:nvCxnSpPr>
        <p:spPr>
          <a:xfrm flipH="1" flipV="1">
            <a:off x="6084167" y="1741117"/>
            <a:ext cx="1293465" cy="264880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cxnSp>
        <p:nvCxnSpPr>
          <p:cNvPr id="14" name="Google Shape;551;p31"/>
          <p:cNvCxnSpPr>
            <a:stCxn id="548" idx="1"/>
          </p:cNvCxnSpPr>
          <p:nvPr/>
        </p:nvCxnSpPr>
        <p:spPr>
          <a:xfrm flipH="1">
            <a:off x="6776582" y="4389925"/>
            <a:ext cx="601050" cy="127254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547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53" r="1016"/>
          <a:stretch/>
        </p:blipFill>
        <p:spPr>
          <a:xfrm>
            <a:off x="1210236" y="1169894"/>
            <a:ext cx="7704630" cy="5625353"/>
          </a:xfrm>
          <a:prstGeom prst="rect">
            <a:avLst/>
          </a:prstGeom>
        </p:spPr>
      </p:pic>
      <p:sp>
        <p:nvSpPr>
          <p:cNvPr id="571" name="Google Shape;571;p32"/>
          <p:cNvSpPr txBox="1">
            <a:spLocks noGrp="1"/>
          </p:cNvSpPr>
          <p:nvPr>
            <p:ph type="title"/>
          </p:nvPr>
        </p:nvSpPr>
        <p:spPr>
          <a:xfrm>
            <a:off x="389424" y="466822"/>
            <a:ext cx="8153400" cy="68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Congress.gov – </a:t>
            </a:r>
            <a:r>
              <a:rPr lang="en-US" sz="3600" b="1" dirty="0" smtClean="0"/>
              <a:t>Legislation Search </a:t>
            </a:r>
            <a:endParaRPr sz="3600" b="1" dirty="0"/>
          </a:p>
        </p:txBody>
      </p:sp>
      <p:cxnSp>
        <p:nvCxnSpPr>
          <p:cNvPr id="572" name="Google Shape;572;p32"/>
          <p:cNvCxnSpPr>
            <a:stCxn id="573" idx="2"/>
            <a:endCxn id="574" idx="1"/>
          </p:cNvCxnSpPr>
          <p:nvPr/>
        </p:nvCxnSpPr>
        <p:spPr>
          <a:xfrm>
            <a:off x="561681" y="4231649"/>
            <a:ext cx="714467" cy="73255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573" name="Google Shape;573;p32"/>
          <p:cNvSpPr txBox="1"/>
          <p:nvPr/>
        </p:nvSpPr>
        <p:spPr>
          <a:xfrm>
            <a:off x="0" y="1600200"/>
            <a:ext cx="1123361" cy="263144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Use the Facets to narrow down your results – by Congress, by status of the legislation, etc.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2"/>
          <p:cNvSpPr/>
          <p:nvPr/>
        </p:nvSpPr>
        <p:spPr>
          <a:xfrm>
            <a:off x="1276148" y="3146612"/>
            <a:ext cx="1957304" cy="363518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2"/>
          <p:cNvSpPr txBox="1"/>
          <p:nvPr/>
        </p:nvSpPr>
        <p:spPr>
          <a:xfrm>
            <a:off x="7651376" y="2999967"/>
            <a:ext cx="1356784" cy="147728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the bill number to open up the bill’s “Bill Summary and Status” page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Google Shape;576;p32"/>
          <p:cNvCxnSpPr/>
          <p:nvPr/>
        </p:nvCxnSpPr>
        <p:spPr>
          <a:xfrm flipH="1" flipV="1">
            <a:off x="3830428" y="3400262"/>
            <a:ext cx="3820948" cy="9617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577" name="Google Shape;577;p32"/>
          <p:cNvSpPr/>
          <p:nvPr/>
        </p:nvSpPr>
        <p:spPr>
          <a:xfrm>
            <a:off x="3326746" y="3304089"/>
            <a:ext cx="503682" cy="192344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2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7" r="1888"/>
          <a:stretch/>
        </p:blipFill>
        <p:spPr>
          <a:xfrm>
            <a:off x="1196788" y="1162170"/>
            <a:ext cx="7274859" cy="5687044"/>
          </a:xfrm>
          <a:prstGeom prst="rect">
            <a:avLst/>
          </a:prstGeom>
        </p:spPr>
      </p:pic>
      <p:sp>
        <p:nvSpPr>
          <p:cNvPr id="598" name="Google Shape;598;p35"/>
          <p:cNvSpPr txBox="1">
            <a:spLocks noGrp="1"/>
          </p:cNvSpPr>
          <p:nvPr>
            <p:ph type="title"/>
          </p:nvPr>
        </p:nvSpPr>
        <p:spPr>
          <a:xfrm>
            <a:off x="289888" y="225892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Congress.gov – Actions Tab</a:t>
            </a:r>
            <a:endParaRPr sz="3600" b="1" dirty="0"/>
          </a:p>
        </p:txBody>
      </p:sp>
      <p:cxnSp>
        <p:nvCxnSpPr>
          <p:cNvPr id="599" name="Google Shape;599;p35"/>
          <p:cNvCxnSpPr/>
          <p:nvPr/>
        </p:nvCxnSpPr>
        <p:spPr>
          <a:xfrm>
            <a:off x="1114640" y="4386749"/>
            <a:ext cx="431788" cy="46047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01" name="Google Shape;601;p35"/>
          <p:cNvSpPr txBox="1"/>
          <p:nvPr/>
        </p:nvSpPr>
        <p:spPr>
          <a:xfrm>
            <a:off x="-16979" y="1162170"/>
            <a:ext cx="1185408" cy="493977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you select the “Actions” tab, then the “All Actions” link, you will get a listing of everything that happened to the bill as it moved through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Congress, and can limit to committee actions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5"/>
          <p:cNvSpPr/>
          <p:nvPr/>
        </p:nvSpPr>
        <p:spPr>
          <a:xfrm>
            <a:off x="1277469" y="4871111"/>
            <a:ext cx="1855695" cy="15809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35"/>
          <p:cNvCxnSpPr/>
          <p:nvPr/>
        </p:nvCxnSpPr>
        <p:spPr>
          <a:xfrm>
            <a:off x="1168429" y="5235600"/>
            <a:ext cx="421962" cy="47796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03" name="Google Shape;603;p35"/>
          <p:cNvSpPr/>
          <p:nvPr/>
        </p:nvSpPr>
        <p:spPr>
          <a:xfrm>
            <a:off x="1250576" y="5713567"/>
            <a:ext cx="1882589" cy="113564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5"/>
          <p:cNvSpPr txBox="1"/>
          <p:nvPr/>
        </p:nvSpPr>
        <p:spPr>
          <a:xfrm>
            <a:off x="7223779" y="2562408"/>
            <a:ext cx="1524000" cy="14772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addition,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find links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congressional hearings and reports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(where available)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5" name="Google Shape;605;p35"/>
          <p:cNvCxnSpPr>
            <a:endCxn id="606" idx="0"/>
          </p:cNvCxnSpPr>
          <p:nvPr/>
        </p:nvCxnSpPr>
        <p:spPr>
          <a:xfrm flipH="1">
            <a:off x="5813289" y="4039695"/>
            <a:ext cx="1410491" cy="105268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06" name="Google Shape;606;p35"/>
          <p:cNvSpPr/>
          <p:nvPr/>
        </p:nvSpPr>
        <p:spPr>
          <a:xfrm>
            <a:off x="5400590" y="5092376"/>
            <a:ext cx="825398" cy="28644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1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28" r="1027"/>
          <a:stretch/>
        </p:blipFill>
        <p:spPr>
          <a:xfrm>
            <a:off x="32422" y="1305186"/>
            <a:ext cx="7923756" cy="4745990"/>
          </a:xfrm>
          <a:prstGeom prst="rect">
            <a:avLst/>
          </a:prstGeom>
        </p:spPr>
      </p:pic>
      <p:sp>
        <p:nvSpPr>
          <p:cNvPr id="614" name="Google Shape;614;p36"/>
          <p:cNvSpPr txBox="1">
            <a:spLocks noGrp="1"/>
          </p:cNvSpPr>
          <p:nvPr>
            <p:ph type="title"/>
          </p:nvPr>
        </p:nvSpPr>
        <p:spPr>
          <a:xfrm>
            <a:off x="242047" y="470648"/>
            <a:ext cx="8901953" cy="68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Congress.gov – </a:t>
            </a:r>
            <a:r>
              <a:rPr lang="en-US" sz="3600" b="1" dirty="0" smtClean="0"/>
              <a:t>Committee Materials Search</a:t>
            </a:r>
            <a:endParaRPr sz="3600" b="1" dirty="0"/>
          </a:p>
        </p:txBody>
      </p:sp>
      <p:sp>
        <p:nvSpPr>
          <p:cNvPr id="615" name="Google Shape;615;p36"/>
          <p:cNvSpPr txBox="1"/>
          <p:nvPr/>
        </p:nvSpPr>
        <p:spPr>
          <a:xfrm>
            <a:off x="7906871" y="1447800"/>
            <a:ext cx="1237129" cy="438577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Font typeface="Noto Sans Symbols"/>
              <a:buNone/>
              <a:tabLst/>
              <a:defRPr/>
            </a:pPr>
            <a:r>
              <a:rPr kumimoji="0" lang="en-US" sz="155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 can also </a:t>
            </a:r>
            <a:r>
              <a:rPr kumimoji="0" lang="en-US" sz="155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search for committee hearings</a:t>
            </a:r>
            <a:r>
              <a:rPr kumimoji="0" lang="en-US" sz="1550" b="1" i="0" u="none" strike="noStrike" kern="0" cap="none" spc="0" normalizeH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and reports directly</a:t>
            </a:r>
            <a:r>
              <a:rPr kumimoji="0" lang="en-US" sz="155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by keyword</a:t>
            </a:r>
            <a:r>
              <a:rPr kumimoji="0" lang="en-US" sz="1550" b="1" i="0" u="none" strike="noStrike" kern="0" cap="none" spc="0" normalizeH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using the global search box and selecting “Committee Materials” from the drop-down menu.</a:t>
            </a:r>
            <a:endParaRPr kumimoji="0" sz="155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7" name="Google Shape;617;p36"/>
          <p:cNvCxnSpPr>
            <a:stCxn id="615" idx="1"/>
            <a:endCxn id="618" idx="3"/>
          </p:cNvCxnSpPr>
          <p:nvPr/>
        </p:nvCxnSpPr>
        <p:spPr>
          <a:xfrm flipH="1" flipV="1">
            <a:off x="3065928" y="1870196"/>
            <a:ext cx="4840943" cy="177049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18" name="Google Shape;618;p36"/>
          <p:cNvSpPr/>
          <p:nvPr/>
        </p:nvSpPr>
        <p:spPr>
          <a:xfrm>
            <a:off x="76199" y="1682991"/>
            <a:ext cx="2989729" cy="37440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618;p36"/>
          <p:cNvSpPr/>
          <p:nvPr/>
        </p:nvSpPr>
        <p:spPr>
          <a:xfrm>
            <a:off x="2164975" y="4820638"/>
            <a:ext cx="5109884" cy="65231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38"/>
          <p:cNvPicPr preferRelativeResize="0"/>
          <p:nvPr/>
        </p:nvPicPr>
        <p:blipFill rotWithShape="1">
          <a:blip r:embed="rId3">
            <a:alphaModFix/>
          </a:blip>
          <a:srcRect b="8796"/>
          <a:stretch/>
        </p:blipFill>
        <p:spPr>
          <a:xfrm>
            <a:off x="1905000" y="1600200"/>
            <a:ext cx="7239000" cy="5255909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8"/>
          <p:cNvSpPr txBox="1">
            <a:spLocks noGrp="1"/>
          </p:cNvSpPr>
          <p:nvPr>
            <p:ph type="title"/>
          </p:nvPr>
        </p:nvSpPr>
        <p:spPr>
          <a:xfrm>
            <a:off x="304800" y="27821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Using Free Sources – Govinfo</a:t>
            </a:r>
            <a:endParaRPr sz="3600" b="1" dirty="0"/>
          </a:p>
        </p:txBody>
      </p:sp>
      <p:cxnSp>
        <p:nvCxnSpPr>
          <p:cNvPr id="640" name="Google Shape;640;p38"/>
          <p:cNvCxnSpPr>
            <a:endCxn id="641" idx="0"/>
          </p:cNvCxnSpPr>
          <p:nvPr/>
        </p:nvCxnSpPr>
        <p:spPr>
          <a:xfrm>
            <a:off x="1905000" y="2028502"/>
            <a:ext cx="838200" cy="132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42" name="Google Shape;642;p38"/>
          <p:cNvSpPr txBox="1"/>
          <p:nvPr/>
        </p:nvSpPr>
        <p:spPr>
          <a:xfrm>
            <a:off x="60274" y="1524000"/>
            <a:ext cx="1844726" cy="30931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you have a citation, you can: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(1) use the alphabetical browse to find the resource; or (2) use the “Citation” tool to be taken directly to the page(s) cited (only for selected resources, though)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8"/>
          <p:cNvSpPr/>
          <p:nvPr/>
        </p:nvSpPr>
        <p:spPr>
          <a:xfrm>
            <a:off x="2057400" y="3357502"/>
            <a:ext cx="1371600" cy="113829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5833872" y="2594258"/>
            <a:ext cx="643128" cy="377541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8"/>
          <p:cNvSpPr txBox="1"/>
          <p:nvPr/>
        </p:nvSpPr>
        <p:spPr>
          <a:xfrm>
            <a:off x="76200" y="4842848"/>
            <a:ext cx="1828800" cy="193895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you do not have a citation, you can do a keyword search.  Use the “Advanced”  tool rather than the global search, however! 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8"/>
          <p:cNvSpPr/>
          <p:nvPr/>
        </p:nvSpPr>
        <p:spPr>
          <a:xfrm>
            <a:off x="5105400" y="2594259"/>
            <a:ext cx="728472" cy="377541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6" name="Google Shape;646;p38"/>
          <p:cNvCxnSpPr>
            <a:stCxn id="644" idx="3"/>
            <a:endCxn id="645" idx="2"/>
          </p:cNvCxnSpPr>
          <p:nvPr/>
        </p:nvCxnSpPr>
        <p:spPr>
          <a:xfrm rot="10800000" flipH="1">
            <a:off x="1905000" y="2971924"/>
            <a:ext cx="3564600" cy="2840400"/>
          </a:xfrm>
          <a:prstGeom prst="bentConnector2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cxnSp>
        <p:nvCxnSpPr>
          <p:cNvPr id="647" name="Google Shape;647;p38"/>
          <p:cNvCxnSpPr>
            <a:endCxn id="643" idx="0"/>
          </p:cNvCxnSpPr>
          <p:nvPr/>
        </p:nvCxnSpPr>
        <p:spPr>
          <a:xfrm>
            <a:off x="1905036" y="2028458"/>
            <a:ext cx="4250400" cy="565800"/>
          </a:xfrm>
          <a:prstGeom prst="bentConnector2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4876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1128711"/>
            <a:ext cx="7229475" cy="5013497"/>
          </a:xfrm>
          <a:prstGeom prst="rect">
            <a:avLst/>
          </a:prstGeom>
        </p:spPr>
      </p:pic>
      <p:sp>
        <p:nvSpPr>
          <p:cNvPr id="655" name="Google Shape;655;p39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Govinfo – Advanced Search</a:t>
            </a:r>
            <a:endParaRPr sz="3600" b="1" dirty="0"/>
          </a:p>
        </p:txBody>
      </p:sp>
      <p:sp>
        <p:nvSpPr>
          <p:cNvPr id="656" name="Google Shape;656;p39"/>
          <p:cNvSpPr txBox="1"/>
          <p:nvPr/>
        </p:nvSpPr>
        <p:spPr>
          <a:xfrm>
            <a:off x="7391400" y="2221994"/>
            <a:ext cx="1676401" cy="3785611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do an advanced search, simply input a date range, select a collection (or collections—you can select more than one collection to search at once), and add your keywords to the “Search In” box.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39"/>
          <p:cNvCxnSpPr>
            <a:stCxn id="656" idx="1"/>
            <a:endCxn id="658" idx="3"/>
          </p:cNvCxnSpPr>
          <p:nvPr/>
        </p:nvCxnSpPr>
        <p:spPr>
          <a:xfrm flipH="1" flipV="1">
            <a:off x="6882362" y="3589588"/>
            <a:ext cx="509038" cy="52521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58" name="Google Shape;658;p39"/>
          <p:cNvSpPr/>
          <p:nvPr/>
        </p:nvSpPr>
        <p:spPr>
          <a:xfrm>
            <a:off x="304800" y="2202362"/>
            <a:ext cx="6577562" cy="2774451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7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ctrTitle"/>
          </p:nvPr>
        </p:nvSpPr>
        <p:spPr>
          <a:xfrm>
            <a:off x="304800" y="1828800"/>
            <a:ext cx="8245162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2"/>
                </a:solidFill>
              </a:rPr>
              <a:t>Background Information</a:t>
            </a:r>
            <a:endParaRPr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40"/>
          <p:cNvPicPr preferRelativeResize="0"/>
          <p:nvPr/>
        </p:nvPicPr>
        <p:blipFill rotWithShape="1">
          <a:blip r:embed="rId3">
            <a:alphaModFix/>
          </a:blip>
          <a:srcRect b="1207"/>
          <a:stretch/>
        </p:blipFill>
        <p:spPr>
          <a:xfrm>
            <a:off x="1950175" y="1143000"/>
            <a:ext cx="7193826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4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Govinfo – Browse by Category</a:t>
            </a:r>
            <a:endParaRPr sz="3600" b="1" dirty="0"/>
          </a:p>
        </p:txBody>
      </p:sp>
      <p:sp>
        <p:nvSpPr>
          <p:cNvPr id="667" name="Google Shape;667;p40"/>
          <p:cNvSpPr txBox="1"/>
          <p:nvPr/>
        </p:nvSpPr>
        <p:spPr>
          <a:xfrm>
            <a:off x="46229" y="2057400"/>
            <a:ext cx="1565453" cy="33239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you select “Category Browse,” you can find resource collections listed (and linked) by topic area. Of particular interest to us is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Congressional Committee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Materials”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8" name="Google Shape;668;p40"/>
          <p:cNvCxnSpPr/>
          <p:nvPr/>
        </p:nvCxnSpPr>
        <p:spPr>
          <a:xfrm>
            <a:off x="1611722" y="2895601"/>
            <a:ext cx="470100" cy="93158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69" name="Google Shape;669;p40"/>
          <p:cNvSpPr/>
          <p:nvPr/>
        </p:nvSpPr>
        <p:spPr>
          <a:xfrm>
            <a:off x="2081822" y="3830854"/>
            <a:ext cx="2185377" cy="43634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" name="Google Shape;670;p40"/>
          <p:cNvCxnSpPr>
            <a:endCxn id="671" idx="1"/>
          </p:cNvCxnSpPr>
          <p:nvPr/>
        </p:nvCxnSpPr>
        <p:spPr>
          <a:xfrm rot="10800000" flipH="1">
            <a:off x="1611820" y="2324100"/>
            <a:ext cx="1105500" cy="571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71" name="Google Shape;671;p40"/>
          <p:cNvSpPr/>
          <p:nvPr/>
        </p:nvSpPr>
        <p:spPr>
          <a:xfrm>
            <a:off x="2717320" y="2133600"/>
            <a:ext cx="940280" cy="3810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2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41"/>
          <p:cNvPicPr preferRelativeResize="0"/>
          <p:nvPr/>
        </p:nvPicPr>
        <p:blipFill rotWithShape="1">
          <a:blip r:embed="rId3">
            <a:alphaModFix/>
          </a:blip>
          <a:srcRect t="379" b="1529"/>
          <a:stretch/>
        </p:blipFill>
        <p:spPr>
          <a:xfrm>
            <a:off x="1930151" y="1142999"/>
            <a:ext cx="7181766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4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n-US" sz="3600" b="1" dirty="0"/>
              <a:t>Govinfo – Browse Collections</a:t>
            </a:r>
            <a:endParaRPr sz="3600" b="1" dirty="0"/>
          </a:p>
        </p:txBody>
      </p:sp>
      <p:cxnSp>
        <p:nvCxnSpPr>
          <p:cNvPr id="680" name="Google Shape;680;p41"/>
          <p:cNvCxnSpPr>
            <a:stCxn id="681" idx="3"/>
          </p:cNvCxnSpPr>
          <p:nvPr/>
        </p:nvCxnSpPr>
        <p:spPr>
          <a:xfrm>
            <a:off x="1588026" y="3874006"/>
            <a:ext cx="426000" cy="240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681" name="Google Shape;681;p41"/>
          <p:cNvSpPr txBox="1"/>
          <p:nvPr/>
        </p:nvSpPr>
        <p:spPr>
          <a:xfrm>
            <a:off x="0" y="1981200"/>
            <a:ext cx="1588026" cy="378561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059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you select a collection from a Browse List, the collection will typically be broken down by Congress, by chamber (House, Senate, and Joint, in some cases) and committee, and then either chronologically or by number.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1"/>
          <p:cNvSpPr/>
          <p:nvPr/>
        </p:nvSpPr>
        <p:spPr>
          <a:xfrm>
            <a:off x="2014120" y="3685032"/>
            <a:ext cx="7053680" cy="31242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0593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3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2"/>
          <p:cNvSpPr txBox="1">
            <a:spLocks noGrp="1"/>
          </p:cNvSpPr>
          <p:nvPr>
            <p:ph type="title"/>
          </p:nvPr>
        </p:nvSpPr>
        <p:spPr>
          <a:xfrm>
            <a:off x="304800" y="469726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Twentieth Century"/>
              <a:buNone/>
            </a:pPr>
            <a:r>
              <a:rPr lang="en-US" sz="3959" b="1" dirty="0"/>
              <a:t>What if all I have is a citation to a committee </a:t>
            </a:r>
            <a:r>
              <a:rPr lang="en-US" sz="3959" b="1" dirty="0" smtClean="0"/>
              <a:t>hearing</a:t>
            </a:r>
            <a:r>
              <a:rPr lang="en-US" sz="3959" b="1" dirty="0"/>
              <a:t>?</a:t>
            </a:r>
            <a:endParaRPr sz="3959" b="1" dirty="0"/>
          </a:p>
        </p:txBody>
      </p:sp>
      <p:grpSp>
        <p:nvGrpSpPr>
          <p:cNvPr id="690" name="Google Shape;690;p42"/>
          <p:cNvGrpSpPr/>
          <p:nvPr/>
        </p:nvGrpSpPr>
        <p:grpSpPr>
          <a:xfrm>
            <a:off x="-1" y="1600200"/>
            <a:ext cx="9144001" cy="5255318"/>
            <a:chOff x="74950" y="1524001"/>
            <a:chExt cx="8994099" cy="5255318"/>
          </a:xfrm>
        </p:grpSpPr>
        <p:sp>
          <p:nvSpPr>
            <p:cNvPr id="702" name="Google Shape;702;p42"/>
            <p:cNvSpPr/>
            <p:nvPr/>
          </p:nvSpPr>
          <p:spPr>
            <a:xfrm>
              <a:off x="3404894" y="2438401"/>
              <a:ext cx="5522541" cy="609599"/>
            </a:xfrm>
            <a:custGeom>
              <a:avLst/>
              <a:gdLst/>
              <a:ahLst/>
              <a:cxnLst/>
              <a:rect l="l" t="t" r="r" b="b"/>
              <a:pathLst>
                <a:path w="5522540" h="809116" extrusionOk="0">
                  <a:moveTo>
                    <a:pt x="0" y="0"/>
                  </a:moveTo>
                  <a:lnTo>
                    <a:pt x="5522540" y="0"/>
                  </a:lnTo>
                  <a:lnTo>
                    <a:pt x="5522540" y="809116"/>
                  </a:lnTo>
                  <a:lnTo>
                    <a:pt x="0" y="809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You can also search for </a:t>
              </a: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committee hearing information 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on Congress.gov!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3404894" y="5029201"/>
              <a:ext cx="5664154" cy="849341"/>
            </a:xfrm>
            <a:custGeom>
              <a:avLst/>
              <a:gdLst/>
              <a:ahLst/>
              <a:cxnLst/>
              <a:rect l="l" t="t" r="r" b="b"/>
              <a:pathLst>
                <a:path w="5522540" h="787429" extrusionOk="0">
                  <a:moveTo>
                    <a:pt x="0" y="0"/>
                  </a:moveTo>
                  <a:lnTo>
                    <a:pt x="5522540" y="0"/>
                  </a:lnTo>
                  <a:lnTo>
                    <a:pt x="5522540" y="787429"/>
                  </a:lnTo>
                  <a:lnTo>
                    <a:pt x="0" y="78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64750" rIns="45700" bIns="647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Selected legislative history documents are available through our “</a:t>
              </a:r>
              <a:r>
                <a:rPr kumimoji="0" lang="en-US" sz="17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  <a:hlinkClick r:id="rId3"/>
                </a:rPr>
                <a:t>A Century of Lawmaking for a New Nation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” website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149902" y="3124201"/>
              <a:ext cx="2698229" cy="1821362"/>
            </a:xfrm>
            <a:custGeom>
              <a:avLst/>
              <a:gdLst/>
              <a:ahLst/>
              <a:cxnLst/>
              <a:rect l="l" t="t" r="r" b="b"/>
              <a:pathLst>
                <a:path w="2491382" h="1740619" extrusionOk="0">
                  <a:moveTo>
                    <a:pt x="0" y="0"/>
                  </a:moveTo>
                  <a:lnTo>
                    <a:pt x="2491382" y="0"/>
                  </a:lnTo>
                  <a:lnTo>
                    <a:pt x="2491382" y="1740619"/>
                  </a:lnTo>
                  <a:lnTo>
                    <a:pt x="0" y="174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50"/>
                <a:buFont typeface="Arial"/>
                <a:buNone/>
                <a:tabLst/>
                <a:defRPr/>
              </a:pPr>
              <a:r>
                <a:rPr kumimoji="0" lang="en-US" sz="18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If the </a:t>
              </a:r>
              <a:r>
                <a:rPr kumimoji="0" lang="en-US" sz="18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hearing </a:t>
              </a:r>
              <a:r>
                <a:rPr kumimoji="0" lang="en-US" sz="18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was published </a:t>
              </a:r>
              <a:r>
                <a:rPr kumimoji="0" lang="en-US" sz="185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after the late 1800s and before 1995</a:t>
              </a:r>
              <a:r>
                <a:rPr kumimoji="0" lang="en-US" sz="18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consider checking </a:t>
              </a:r>
              <a:r>
                <a:rPr kumimoji="0" lang="en-US" sz="18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subscription </a:t>
              </a:r>
              <a:r>
                <a:rPr kumimoji="0" lang="en-US" sz="185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databases</a:t>
              </a:r>
              <a:endParaRPr kumimoji="0" sz="18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149902" y="1524001"/>
              <a:ext cx="2698229" cy="1542859"/>
            </a:xfrm>
            <a:custGeom>
              <a:avLst/>
              <a:gdLst/>
              <a:ahLst/>
              <a:cxnLst/>
              <a:rect l="l" t="t" r="r" b="b"/>
              <a:pathLst>
                <a:path w="2491382" h="1740619" extrusionOk="0">
                  <a:moveTo>
                    <a:pt x="0" y="0"/>
                  </a:moveTo>
                  <a:lnTo>
                    <a:pt x="2491382" y="0"/>
                  </a:lnTo>
                  <a:lnTo>
                    <a:pt x="2491382" y="1740619"/>
                  </a:lnTo>
                  <a:lnTo>
                    <a:pt x="0" y="174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If the </a:t>
              </a:r>
              <a:r>
                <a: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hearing </a:t>
              </a: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was published </a:t>
              </a:r>
              <a:r>
                <a:rPr kumimoji="0" lang="en-US" sz="19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 or after 1995</a:t>
              </a: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consider first checking your </a:t>
              </a:r>
              <a:r>
                <a:rPr kumimoji="0" lang="en-US" sz="19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free online resources</a:t>
              </a: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149902" y="4983481"/>
              <a:ext cx="2387680" cy="1792317"/>
            </a:xfrm>
            <a:custGeom>
              <a:avLst/>
              <a:gdLst/>
              <a:ahLst/>
              <a:cxnLst/>
              <a:rect l="l" t="t" r="r" b="b"/>
              <a:pathLst>
                <a:path w="2491382" h="1740619" extrusionOk="0">
                  <a:moveTo>
                    <a:pt x="0" y="0"/>
                  </a:moveTo>
                  <a:lnTo>
                    <a:pt x="2491382" y="0"/>
                  </a:lnTo>
                  <a:lnTo>
                    <a:pt x="2491382" y="1740619"/>
                  </a:lnTo>
                  <a:lnTo>
                    <a:pt x="0" y="1740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For legislative history documents published </a:t>
              </a:r>
              <a:r>
                <a:rPr kumimoji="0" lang="en-US" sz="19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before the late 1800s</a:t>
              </a: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you can try a hybrid approach</a:t>
              </a: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3404895" y="1709736"/>
              <a:ext cx="5522540" cy="713552"/>
            </a:xfrm>
            <a:custGeom>
              <a:avLst/>
              <a:gdLst/>
              <a:ahLst/>
              <a:cxnLst/>
              <a:rect l="l" t="t" r="r" b="b"/>
              <a:pathLst>
                <a:path w="5522540" h="1580835" extrusionOk="0">
                  <a:moveTo>
                    <a:pt x="0" y="0"/>
                  </a:moveTo>
                  <a:lnTo>
                    <a:pt x="5522540" y="0"/>
                  </a:lnTo>
                  <a:lnTo>
                    <a:pt x="5522540" y="1580835"/>
                  </a:lnTo>
                  <a:lnTo>
                    <a:pt x="0" y="158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govinfo has selected </a:t>
              </a: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hearings, 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browsable by Congress/year, type of report/hearing, and citation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6" name="Google Shape;696;p42"/>
            <p:cNvCxnSpPr/>
            <p:nvPr/>
          </p:nvCxnSpPr>
          <p:spPr>
            <a:xfrm rot="10800000" flipH="1">
              <a:off x="74951" y="3080405"/>
              <a:ext cx="8994098" cy="22920"/>
            </a:xfrm>
            <a:prstGeom prst="straightConnector1">
              <a:avLst/>
            </a:prstGeom>
            <a:solidFill>
              <a:schemeClr val="lt1"/>
            </a:solidFill>
            <a:ln w="317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7" name="Google Shape;697;p42"/>
            <p:cNvSpPr/>
            <p:nvPr/>
          </p:nvSpPr>
          <p:spPr>
            <a:xfrm>
              <a:off x="3404895" y="3271512"/>
              <a:ext cx="5664153" cy="809116"/>
            </a:xfrm>
            <a:custGeom>
              <a:avLst/>
              <a:gdLst/>
              <a:ahLst/>
              <a:cxnLst/>
              <a:rect l="l" t="t" r="r" b="b"/>
              <a:pathLst>
                <a:path w="5522540" h="809116" extrusionOk="0">
                  <a:moveTo>
                    <a:pt x="0" y="0"/>
                  </a:moveTo>
                  <a:lnTo>
                    <a:pt x="5522540" y="0"/>
                  </a:lnTo>
                  <a:lnTo>
                    <a:pt x="5522540" y="809116"/>
                  </a:lnTo>
                  <a:lnTo>
                    <a:pt x="0" y="809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ProQuest Congressional has hearings and reports, searchable by number and keyword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404895" y="4183301"/>
              <a:ext cx="5603256" cy="697540"/>
            </a:xfrm>
            <a:custGeom>
              <a:avLst/>
              <a:gdLst/>
              <a:ahLst/>
              <a:cxnLst/>
              <a:rect l="l" t="t" r="r" b="b"/>
              <a:pathLst>
                <a:path w="5522540" h="809116" extrusionOk="0">
                  <a:moveTo>
                    <a:pt x="0" y="0"/>
                  </a:moveTo>
                  <a:lnTo>
                    <a:pt x="5522540" y="0"/>
                  </a:lnTo>
                  <a:lnTo>
                    <a:pt x="5522540" y="809116"/>
                  </a:lnTo>
                  <a:lnTo>
                    <a:pt x="0" y="809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>
                  <a:tab pos="171450" algn="l"/>
                </a:tabLst>
                <a:defRPr/>
              </a:pP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* Exception 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here for </a:t>
              </a:r>
              <a:r>
                <a:rPr kumimoji="0" lang="en-US" sz="17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selected</a:t>
              </a: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hearings </a:t>
              </a: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from 1955 to</a:t>
              </a:r>
              <a:r>
                <a:rPr kumimoji="0" lang="en-US" sz="17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	</a:t>
              </a: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present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, available on </a:t>
              </a: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govinfo!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9" name="Google Shape;699;p42"/>
            <p:cNvCxnSpPr/>
            <p:nvPr/>
          </p:nvCxnSpPr>
          <p:spPr>
            <a:xfrm>
              <a:off x="74950" y="4927949"/>
              <a:ext cx="8994099" cy="0"/>
            </a:xfrm>
            <a:prstGeom prst="straightConnector1">
              <a:avLst/>
            </a:prstGeom>
            <a:solidFill>
              <a:schemeClr val="lt1"/>
            </a:solidFill>
            <a:ln w="317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00" name="Google Shape;700;p42"/>
            <p:cNvSpPr/>
            <p:nvPr/>
          </p:nvSpPr>
          <p:spPr>
            <a:xfrm>
              <a:off x="3404895" y="5933662"/>
              <a:ext cx="5522540" cy="845657"/>
            </a:xfrm>
            <a:custGeom>
              <a:avLst/>
              <a:gdLst/>
              <a:ahLst/>
              <a:cxnLst/>
              <a:rect l="l" t="t" r="r" b="b"/>
              <a:pathLst>
                <a:path w="5522540" h="787429" extrusionOk="0">
                  <a:moveTo>
                    <a:pt x="0" y="0"/>
                  </a:moveTo>
                  <a:lnTo>
                    <a:pt x="5522540" y="0"/>
                  </a:lnTo>
                  <a:lnTo>
                    <a:pt x="5522540" y="787429"/>
                  </a:lnTo>
                  <a:lnTo>
                    <a:pt x="0" y="787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For documents not available online, we may have to turn to print-based and microform resources—don’t worry, librarians can help!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1" name="Google Shape;701;p42"/>
            <p:cNvCxnSpPr/>
            <p:nvPr/>
          </p:nvCxnSpPr>
          <p:spPr>
            <a:xfrm>
              <a:off x="3147935" y="5867401"/>
              <a:ext cx="5860217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703" name="Google Shape;703;p42"/>
          <p:cNvCxnSpPr/>
          <p:nvPr/>
        </p:nvCxnSpPr>
        <p:spPr>
          <a:xfrm>
            <a:off x="3124200" y="4094696"/>
            <a:ext cx="5958000" cy="0"/>
          </a:xfrm>
          <a:prstGeom prst="straightConnector1">
            <a:avLst/>
          </a:prstGeom>
          <a:solidFill>
            <a:schemeClr val="lt1"/>
          </a:solidFill>
          <a:ln w="25400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4" name="Google Shape;704;p42"/>
          <p:cNvCxnSpPr/>
          <p:nvPr/>
        </p:nvCxnSpPr>
        <p:spPr>
          <a:xfrm>
            <a:off x="3124200" y="2409824"/>
            <a:ext cx="5957887" cy="0"/>
          </a:xfrm>
          <a:prstGeom prst="straightConnector1">
            <a:avLst/>
          </a:prstGeom>
          <a:solidFill>
            <a:schemeClr val="lt1"/>
          </a:solidFill>
          <a:ln w="25400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569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4"/>
          <p:cNvSpPr txBox="1">
            <a:spLocks noGrp="1"/>
          </p:cNvSpPr>
          <p:nvPr>
            <p:ph type="title" idx="4294967295"/>
          </p:nvPr>
        </p:nvSpPr>
        <p:spPr>
          <a:xfrm>
            <a:off x="358588" y="533400"/>
            <a:ext cx="8422341" cy="121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F05936"/>
                </a:solidFill>
              </a:rPr>
              <a:t>Congressional </a:t>
            </a:r>
            <a:r>
              <a:rPr lang="en-US" sz="3600" b="1" dirty="0" smtClean="0">
                <a:solidFill>
                  <a:srgbClr val="F05936"/>
                </a:solidFill>
              </a:rPr>
              <a:t>Hearings - Subscription </a:t>
            </a:r>
            <a:r>
              <a:rPr lang="en-US" sz="3600" b="1" dirty="0" smtClean="0">
                <a:solidFill>
                  <a:srgbClr val="F05936"/>
                </a:solidFill>
                <a:sym typeface="Arial"/>
              </a:rPr>
              <a:t>Sources</a:t>
            </a:r>
            <a:endParaRPr sz="3600" b="1" dirty="0">
              <a:solidFill>
                <a:srgbClr val="F05936"/>
              </a:solidFill>
              <a:sym typeface="Arial"/>
            </a:endParaRPr>
          </a:p>
        </p:txBody>
      </p:sp>
      <p:sp>
        <p:nvSpPr>
          <p:cNvPr id="719" name="Google Shape;719;p44"/>
          <p:cNvSpPr txBox="1">
            <a:spLocks noGrp="1"/>
          </p:cNvSpPr>
          <p:nvPr>
            <p:ph type="body" idx="4294967295"/>
          </p:nvPr>
        </p:nvSpPr>
        <p:spPr>
          <a:xfrm>
            <a:off x="304800" y="1627094"/>
            <a:ext cx="4038407" cy="4787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Clr>
                <a:schemeClr val="accent1"/>
              </a:buClr>
              <a:buSzPts val="1800"/>
            </a:pPr>
            <a:r>
              <a:rPr lang="en-US" sz="2400" dirty="0" smtClean="0"/>
              <a:t>ProQuest </a:t>
            </a:r>
            <a:r>
              <a:rPr lang="en-US" sz="2400" dirty="0"/>
              <a:t>Congressional (1969-present)</a:t>
            </a:r>
            <a:endParaRPr sz="2400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Clr>
                <a:schemeClr val="accent1"/>
              </a:buClr>
              <a:buSzPts val="1800"/>
            </a:pPr>
            <a:r>
              <a:rPr lang="en-US" sz="2400" dirty="0"/>
              <a:t>ProQuest Legislative Insight (1789-present)</a:t>
            </a:r>
            <a:endParaRPr sz="2400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Clr>
                <a:schemeClr val="accent1"/>
              </a:buClr>
              <a:buSzPts val="1800"/>
            </a:pPr>
            <a:r>
              <a:rPr lang="en-US" sz="2400" dirty="0" smtClean="0"/>
              <a:t>HeinOnline (1789-2020)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07" y="2203917"/>
            <a:ext cx="4580598" cy="32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25" y="1397634"/>
            <a:ext cx="6929063" cy="5233467"/>
          </a:xfrm>
          <a:prstGeom prst="rect">
            <a:avLst/>
          </a:prstGeom>
        </p:spPr>
      </p:pic>
      <p:sp>
        <p:nvSpPr>
          <p:cNvPr id="727" name="Google Shape;727;p45"/>
          <p:cNvSpPr txBox="1">
            <a:spLocks noGrp="1"/>
          </p:cNvSpPr>
          <p:nvPr>
            <p:ph type="title" idx="4294967295"/>
          </p:nvPr>
        </p:nvSpPr>
        <p:spPr>
          <a:xfrm>
            <a:off x="304800" y="457200"/>
            <a:ext cx="8839200" cy="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ProQuest Legislative Insight - Homepage</a:t>
            </a:r>
            <a:endParaRPr sz="34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5"/>
          <p:cNvSpPr txBox="1"/>
          <p:nvPr/>
        </p:nvSpPr>
        <p:spPr>
          <a:xfrm>
            <a:off x="7924800" y="1371600"/>
            <a:ext cx="1219200" cy="447814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Legislative Insight includes a helpful “Citation Checker” that will provide the Statutes at Large and Enacted Bill citations that correspond to each Public Law Number, and vice versa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9" name="Google Shape;729;p45"/>
          <p:cNvCxnSpPr/>
          <p:nvPr/>
        </p:nvCxnSpPr>
        <p:spPr>
          <a:xfrm flipH="1">
            <a:off x="7620000" y="3550021"/>
            <a:ext cx="303121" cy="51911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30" name="Google Shape;730;p45"/>
          <p:cNvSpPr/>
          <p:nvPr/>
        </p:nvSpPr>
        <p:spPr>
          <a:xfrm>
            <a:off x="2971800" y="4069133"/>
            <a:ext cx="4876800" cy="10668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Google Shape;731;p45"/>
          <p:cNvCxnSpPr>
            <a:endCxn id="733" idx="1"/>
          </p:cNvCxnSpPr>
          <p:nvPr/>
        </p:nvCxnSpPr>
        <p:spPr>
          <a:xfrm rot="10800000" flipH="1">
            <a:off x="1219199" y="3383215"/>
            <a:ext cx="1981200" cy="821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32" name="Google Shape;732;p45"/>
          <p:cNvSpPr txBox="1"/>
          <p:nvPr/>
        </p:nvSpPr>
        <p:spPr>
          <a:xfrm>
            <a:off x="76200" y="1387019"/>
            <a:ext cx="1142999" cy="4478149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search for a pre-compiled legislative history, simply enter a keyword into the search box at the top of the screen or use the “Search by Number” feature linked at the top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5"/>
          <p:cNvSpPr/>
          <p:nvPr/>
        </p:nvSpPr>
        <p:spPr>
          <a:xfrm>
            <a:off x="3200400" y="3078533"/>
            <a:ext cx="4495800" cy="6096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4" name="Google Shape;734;p45"/>
          <p:cNvCxnSpPr>
            <a:endCxn id="735" idx="1"/>
          </p:cNvCxnSpPr>
          <p:nvPr/>
        </p:nvCxnSpPr>
        <p:spPr>
          <a:xfrm flipV="1">
            <a:off x="1179208" y="2054011"/>
            <a:ext cx="1908509" cy="217633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35" name="Google Shape;735;p45"/>
          <p:cNvSpPr/>
          <p:nvPr/>
        </p:nvSpPr>
        <p:spPr>
          <a:xfrm>
            <a:off x="3087717" y="1932377"/>
            <a:ext cx="914400" cy="24326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0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466"/>
          <a:stretch/>
        </p:blipFill>
        <p:spPr>
          <a:xfrm>
            <a:off x="1271668" y="1612725"/>
            <a:ext cx="6592620" cy="5245275"/>
          </a:xfrm>
          <a:prstGeom prst="rect">
            <a:avLst/>
          </a:prstGeom>
        </p:spPr>
      </p:pic>
      <p:sp>
        <p:nvSpPr>
          <p:cNvPr id="743" name="Google Shape;743;p46"/>
          <p:cNvSpPr txBox="1">
            <a:spLocks noGrp="1"/>
          </p:cNvSpPr>
          <p:nvPr>
            <p:ph type="title" idx="4294967295"/>
          </p:nvPr>
        </p:nvSpPr>
        <p:spPr>
          <a:xfrm>
            <a:off x="304800" y="363419"/>
            <a:ext cx="8763000" cy="124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ProQuest Legislative Insight – Legislative History</a:t>
            </a:r>
            <a:endParaRPr sz="36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p46"/>
          <p:cNvCxnSpPr/>
          <p:nvPr/>
        </p:nvCxnSpPr>
        <p:spPr>
          <a:xfrm flipV="1">
            <a:off x="1219200" y="2129201"/>
            <a:ext cx="152400" cy="122664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745" name="Google Shape;745;p46"/>
          <p:cNvSpPr txBox="1"/>
          <p:nvPr/>
        </p:nvSpPr>
        <p:spPr>
          <a:xfrm>
            <a:off x="76200" y="1714143"/>
            <a:ext cx="1143000" cy="240065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Pull-down options menus allow you to organize documents by publication type and by date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6"/>
          <p:cNvSpPr/>
          <p:nvPr/>
        </p:nvSpPr>
        <p:spPr>
          <a:xfrm>
            <a:off x="1371600" y="1839498"/>
            <a:ext cx="4652682" cy="29260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6"/>
          <p:cNvSpPr txBox="1"/>
          <p:nvPr/>
        </p:nvSpPr>
        <p:spPr>
          <a:xfrm>
            <a:off x="7848600" y="3488673"/>
            <a:ext cx="1219200" cy="240065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 use this search feature to search the full text of the documents listed for certain keywords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8" name="Google Shape;748;p46"/>
          <p:cNvCxnSpPr>
            <a:stCxn id="747" idx="1"/>
            <a:endCxn id="749" idx="3"/>
          </p:cNvCxnSpPr>
          <p:nvPr/>
        </p:nvCxnSpPr>
        <p:spPr>
          <a:xfrm flipH="1" flipV="1">
            <a:off x="5163671" y="2614153"/>
            <a:ext cx="2684929" cy="207484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749" name="Google Shape;749;p46"/>
          <p:cNvSpPr/>
          <p:nvPr/>
        </p:nvSpPr>
        <p:spPr>
          <a:xfrm>
            <a:off x="1532965" y="2366275"/>
            <a:ext cx="3630706" cy="49575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82" y="1837944"/>
            <a:ext cx="1340884" cy="12860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24282" y="1856232"/>
            <a:ext cx="0" cy="256032"/>
          </a:xfrm>
          <a:prstGeom prst="line">
            <a:avLst/>
          </a:prstGeom>
          <a:ln w="38100">
            <a:solidFill>
              <a:srgbClr val="DFE5DF">
                <a:alpha val="9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32965" y="5782235"/>
            <a:ext cx="2003611" cy="1070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0" y="1076210"/>
            <a:ext cx="8429873" cy="5057924"/>
          </a:xfrm>
          <a:prstGeom prst="rect">
            <a:avLst/>
          </a:prstGeom>
        </p:spPr>
      </p:pic>
      <p:sp>
        <p:nvSpPr>
          <p:cNvPr id="757" name="Google Shape;757;p47"/>
          <p:cNvSpPr txBox="1">
            <a:spLocks noGrp="1"/>
          </p:cNvSpPr>
          <p:nvPr>
            <p:ph type="title"/>
          </p:nvPr>
        </p:nvSpPr>
        <p:spPr>
          <a:xfrm>
            <a:off x="298182" y="457200"/>
            <a:ext cx="8845818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ProQuest Congressional </a:t>
            </a:r>
            <a:r>
              <a:rPr lang="en-US" sz="3200" b="1" dirty="0" smtClean="0"/>
              <a:t>– Number Search</a:t>
            </a:r>
            <a:endParaRPr sz="3200" b="1" dirty="0"/>
          </a:p>
        </p:txBody>
      </p:sp>
      <p:sp>
        <p:nvSpPr>
          <p:cNvPr id="758" name="Google Shape;758;p47"/>
          <p:cNvSpPr txBox="1"/>
          <p:nvPr/>
        </p:nvSpPr>
        <p:spPr>
          <a:xfrm>
            <a:off x="2613212" y="4361015"/>
            <a:ext cx="2590800" cy="124645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Enter the Congress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number, bill type, and bill number into the fields available, and click “Search”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7"/>
          <p:cNvSpPr txBox="1"/>
          <p:nvPr/>
        </p:nvSpPr>
        <p:spPr>
          <a:xfrm>
            <a:off x="6844553" y="1772629"/>
            <a:ext cx="2272554" cy="263144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you have citation information for the bill in which you are interested, or of a report or hearing you would like, you will want to try “Search By Number,” under the “Legislative &amp; Executive Publications” 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menu.</a:t>
            </a:r>
          </a:p>
        </p:txBody>
      </p:sp>
      <p:cxnSp>
        <p:nvCxnSpPr>
          <p:cNvPr id="760" name="Google Shape;760;p47"/>
          <p:cNvCxnSpPr>
            <a:endCxn id="761" idx="3"/>
          </p:cNvCxnSpPr>
          <p:nvPr/>
        </p:nvCxnSpPr>
        <p:spPr>
          <a:xfrm flipH="1" flipV="1">
            <a:off x="1026458" y="1987046"/>
            <a:ext cx="5777754" cy="91751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761" name="Google Shape;761;p47"/>
          <p:cNvSpPr/>
          <p:nvPr/>
        </p:nvSpPr>
        <p:spPr>
          <a:xfrm>
            <a:off x="109010" y="1987046"/>
            <a:ext cx="917448" cy="21441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760;p47"/>
          <p:cNvCxnSpPr/>
          <p:nvPr/>
        </p:nvCxnSpPr>
        <p:spPr>
          <a:xfrm flipH="1" flipV="1">
            <a:off x="3818965" y="3240741"/>
            <a:ext cx="336176" cy="112027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1340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1010113"/>
            <a:ext cx="9124578" cy="5151536"/>
          </a:xfrm>
          <a:prstGeom prst="rect">
            <a:avLst/>
          </a:prstGeom>
        </p:spPr>
      </p:pic>
      <p:sp>
        <p:nvSpPr>
          <p:cNvPr id="757" name="Google Shape;757;p47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ProQuest Congressional </a:t>
            </a:r>
            <a:r>
              <a:rPr lang="en-US" sz="3200" b="1" dirty="0" smtClean="0"/>
              <a:t>– Advanced Search</a:t>
            </a:r>
            <a:endParaRPr sz="3200" b="1" dirty="0"/>
          </a:p>
        </p:txBody>
      </p:sp>
      <p:sp>
        <p:nvSpPr>
          <p:cNvPr id="758" name="Google Shape;758;p47"/>
          <p:cNvSpPr txBox="1"/>
          <p:nvPr/>
        </p:nvSpPr>
        <p:spPr>
          <a:xfrm>
            <a:off x="6260123" y="4600164"/>
            <a:ext cx="2731231" cy="124645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“Hearings” is selected as one of your content types,</a:t>
            </a:r>
            <a:r>
              <a:rPr kumimoji="0" lang="en-US" sz="1500" b="1" i="0" u="none" strike="noStrike" kern="0" cap="none" spc="0" normalizeH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you can also search by witness/panelist name and affiliation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47"/>
          <p:cNvSpPr txBox="1"/>
          <p:nvPr/>
        </p:nvSpPr>
        <p:spPr>
          <a:xfrm>
            <a:off x="6260123" y="1266188"/>
            <a:ext cx="2883877" cy="124645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E84C22"/>
              </a:buClr>
              <a:buSzPts val="1500"/>
              <a:defRPr/>
            </a:pPr>
            <a:r>
              <a:rPr lang="en-US" sz="1500" b="1" kern="0" dirty="0" smtClean="0">
                <a:solidFill>
                  <a:srgbClr val="E84C22"/>
                </a:solidFill>
                <a:ea typeface="Arial"/>
                <a:cs typeface="Arial"/>
                <a:sym typeface="Arial"/>
              </a:rPr>
              <a:t>ProQuest </a:t>
            </a:r>
            <a:r>
              <a:rPr lang="en-US" sz="1500" b="1" kern="0" dirty="0">
                <a:solidFill>
                  <a:srgbClr val="E84C22"/>
                </a:solidFill>
                <a:ea typeface="Arial"/>
                <a:cs typeface="Arial"/>
                <a:sym typeface="Arial"/>
              </a:rPr>
              <a:t>Congressional also has an “Advanced Search,” which allows for a keyword search, limited by date or </a:t>
            </a:r>
            <a:r>
              <a:rPr lang="en-US" sz="1500" b="1" kern="0" dirty="0" smtClean="0">
                <a:solidFill>
                  <a:srgbClr val="E84C22"/>
                </a:solidFill>
                <a:ea typeface="Arial"/>
                <a:cs typeface="Arial"/>
                <a:sym typeface="Arial"/>
              </a:rPr>
              <a:t>Congress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0" name="Google Shape;760;p47"/>
          <p:cNvCxnSpPr>
            <a:stCxn id="759" idx="1"/>
            <a:endCxn id="761" idx="3"/>
          </p:cNvCxnSpPr>
          <p:nvPr/>
        </p:nvCxnSpPr>
        <p:spPr>
          <a:xfrm flipH="1">
            <a:off x="1004610" y="1889416"/>
            <a:ext cx="5255513" cy="1685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761" name="Google Shape;761;p47"/>
          <p:cNvSpPr/>
          <p:nvPr/>
        </p:nvSpPr>
        <p:spPr>
          <a:xfrm>
            <a:off x="87162" y="1786797"/>
            <a:ext cx="917448" cy="23895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3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53" y="1360164"/>
            <a:ext cx="7053258" cy="5403705"/>
          </a:xfrm>
          <a:prstGeom prst="rect">
            <a:avLst/>
          </a:prstGeom>
        </p:spPr>
      </p:pic>
      <p:sp>
        <p:nvSpPr>
          <p:cNvPr id="769" name="Google Shape;769;p48"/>
          <p:cNvSpPr txBox="1">
            <a:spLocks noGrp="1"/>
          </p:cNvSpPr>
          <p:nvPr>
            <p:ph type="title"/>
          </p:nvPr>
        </p:nvSpPr>
        <p:spPr>
          <a:xfrm>
            <a:off x="381000" y="468067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ProQuest Congressional - Results</a:t>
            </a:r>
            <a:endParaRPr sz="3600" b="1" dirty="0"/>
          </a:p>
        </p:txBody>
      </p:sp>
      <p:cxnSp>
        <p:nvCxnSpPr>
          <p:cNvPr id="770" name="Google Shape;770;p48"/>
          <p:cNvCxnSpPr>
            <a:stCxn id="771" idx="1"/>
            <a:endCxn id="772" idx="3"/>
          </p:cNvCxnSpPr>
          <p:nvPr/>
        </p:nvCxnSpPr>
        <p:spPr>
          <a:xfrm flipH="1" flipV="1">
            <a:off x="5163670" y="3133165"/>
            <a:ext cx="2608730" cy="157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771" name="Google Shape;771;p48"/>
          <p:cNvSpPr txBox="1"/>
          <p:nvPr/>
        </p:nvSpPr>
        <p:spPr>
          <a:xfrm>
            <a:off x="7772400" y="3390671"/>
            <a:ext cx="1371600" cy="26314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the title of a document to find out more information and find a link to a PDF and/or text copy of the document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8"/>
          <p:cNvSpPr/>
          <p:nvPr/>
        </p:nvSpPr>
        <p:spPr>
          <a:xfrm>
            <a:off x="3140293" y="3065930"/>
            <a:ext cx="2023377" cy="13447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8"/>
          <p:cNvSpPr txBox="1"/>
          <p:nvPr/>
        </p:nvSpPr>
        <p:spPr>
          <a:xfrm>
            <a:off x="0" y="1333271"/>
            <a:ext cx="1295400" cy="2169784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You can limit your results by date/ Congress, type of document, committee, and subject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74" name="Google Shape;774;p48"/>
          <p:cNvCxnSpPr>
            <a:endCxn id="775" idx="0"/>
          </p:cNvCxnSpPr>
          <p:nvPr/>
        </p:nvCxnSpPr>
        <p:spPr>
          <a:xfrm>
            <a:off x="1295400" y="1842247"/>
            <a:ext cx="887506" cy="83371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arrow" w="med" len="med"/>
          </a:ln>
        </p:spPr>
      </p:cxnSp>
      <p:sp>
        <p:nvSpPr>
          <p:cNvPr id="775" name="Google Shape;775;p48"/>
          <p:cNvSpPr/>
          <p:nvPr/>
        </p:nvSpPr>
        <p:spPr>
          <a:xfrm>
            <a:off x="1344706" y="2675966"/>
            <a:ext cx="1676400" cy="4087904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8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49"/>
          <p:cNvPicPr preferRelativeResize="0"/>
          <p:nvPr/>
        </p:nvPicPr>
        <p:blipFill rotWithShape="1">
          <a:blip r:embed="rId3">
            <a:alphaModFix/>
          </a:blip>
          <a:srcRect l="1139" r="1" b="8374"/>
          <a:stretch/>
        </p:blipFill>
        <p:spPr>
          <a:xfrm>
            <a:off x="838200" y="1541706"/>
            <a:ext cx="7162800" cy="5316294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49"/>
          <p:cNvSpPr txBox="1">
            <a:spLocks noGrp="1"/>
          </p:cNvSpPr>
          <p:nvPr>
            <p:ph type="title" idx="4294967295"/>
          </p:nvPr>
        </p:nvSpPr>
        <p:spPr>
          <a:xfrm>
            <a:off x="272142" y="437017"/>
            <a:ext cx="879565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HeinOnline - U.S. Federal Legislative History and Congressional Documents Collections</a:t>
            </a:r>
            <a:endParaRPr sz="32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p49"/>
          <p:cNvCxnSpPr>
            <a:stCxn id="785" idx="3"/>
            <a:endCxn id="786" idx="1"/>
          </p:cNvCxnSpPr>
          <p:nvPr/>
        </p:nvCxnSpPr>
        <p:spPr>
          <a:xfrm rot="10800000" flipH="1">
            <a:off x="2590799" y="3119539"/>
            <a:ext cx="2133600" cy="1392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85" name="Google Shape;785;p49"/>
          <p:cNvSpPr txBox="1"/>
          <p:nvPr/>
        </p:nvSpPr>
        <p:spPr>
          <a:xfrm>
            <a:off x="152400" y="3081278"/>
            <a:ext cx="2438399" cy="286232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U.S. Congressional Documents Collection contains the debates of Congress </a:t>
            </a: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(Congressional Record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Congressional Globe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Register of Debates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Annals of Congress),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Selected Congressional Hearings, CRS Reports, and other helpful documents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9"/>
          <p:cNvSpPr/>
          <p:nvPr/>
        </p:nvSpPr>
        <p:spPr>
          <a:xfrm>
            <a:off x="4724399" y="1990053"/>
            <a:ext cx="2759529" cy="225906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9"/>
          <p:cNvSpPr txBox="1"/>
          <p:nvPr/>
        </p:nvSpPr>
        <p:spPr>
          <a:xfrm>
            <a:off x="7772400" y="2362200"/>
            <a:ext cx="1328058" cy="2862322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C22"/>
              </a:buClr>
              <a:buSzPts val="1500"/>
              <a:buFont typeface="Noto Sans Symbols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Pre-compiled legislative histories can be found under the U.S. Federal Legislative History Library Collection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8" name="Google Shape;788;p49"/>
          <p:cNvCxnSpPr/>
          <p:nvPr/>
        </p:nvCxnSpPr>
        <p:spPr>
          <a:xfrm flipH="1">
            <a:off x="7483928" y="4192908"/>
            <a:ext cx="288472" cy="34059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789" name="Google Shape;789;p49"/>
          <p:cNvSpPr/>
          <p:nvPr/>
        </p:nvSpPr>
        <p:spPr>
          <a:xfrm>
            <a:off x="4724400" y="4504653"/>
            <a:ext cx="2759528" cy="21336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E84C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8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>
            <a:spLocks noGrp="1"/>
          </p:cNvSpPr>
          <p:nvPr>
            <p:ph type="title" idx="4294967295"/>
          </p:nvPr>
        </p:nvSpPr>
        <p:spPr>
          <a:xfrm>
            <a:off x="381000" y="4572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Federal Legislative Process</a:t>
            </a:r>
            <a:endParaRPr sz="36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7"/>
          <p:cNvGrpSpPr/>
          <p:nvPr/>
        </p:nvGrpSpPr>
        <p:grpSpPr>
          <a:xfrm>
            <a:off x="2991" y="1219200"/>
            <a:ext cx="9138016" cy="5632450"/>
            <a:chOff x="2991" y="0"/>
            <a:chExt cx="9138016" cy="5632450"/>
          </a:xfrm>
        </p:grpSpPr>
        <p:sp>
          <p:nvSpPr>
            <p:cNvPr id="231" name="Google Shape;231;p7"/>
            <p:cNvSpPr/>
            <p:nvPr/>
          </p:nvSpPr>
          <p:spPr>
            <a:xfrm>
              <a:off x="2991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2991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Bill Introduced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2660" y="337947"/>
              <a:ext cx="929625" cy="187560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021623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1021623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Referred to Committee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Hearing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Markup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51292" y="337947"/>
              <a:ext cx="929625" cy="187560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040255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2040255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Reported to Floor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Debate 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Amendments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Vote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Engrossed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069923" y="337947"/>
              <a:ext cx="929625" cy="187560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058886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3058886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Reported to Other Chamber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088555" y="337947"/>
              <a:ext cx="929625" cy="187560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86993" r="-86993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77518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4077518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Referred to Committee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Hearing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Markup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07187" y="337947"/>
              <a:ext cx="929625" cy="1875605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5096150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5096150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Reported to Floor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Debate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Amendments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Vote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Engrossed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5125819" y="337947"/>
              <a:ext cx="929625" cy="1875605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114782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6114782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850" tIns="99550" rIns="54850" bIns="99550" anchor="t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Referred to Conference Committee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Chamber Differences Resolved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6144450" y="337947"/>
              <a:ext cx="929625" cy="1875605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133413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7133413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Reported to Floor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Debate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Vote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571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 Narrow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Enrolled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7163082" y="337947"/>
              <a:ext cx="929625" cy="1875605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8152045" y="0"/>
              <a:ext cx="988962" cy="56324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8152045" y="2252980"/>
              <a:ext cx="988962" cy="2252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Presented to President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8181714" y="337947"/>
              <a:ext cx="929625" cy="1875605"/>
            </a:xfrm>
            <a:prstGeom prst="ellipse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5759" y="4505960"/>
              <a:ext cx="8412480" cy="8448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7D7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5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1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53135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Legislative History Guides</a:t>
            </a:r>
            <a:endParaRPr sz="3600" b="1" dirty="0"/>
          </a:p>
        </p:txBody>
      </p:sp>
      <p:sp>
        <p:nvSpPr>
          <p:cNvPr id="811" name="Google Shape;811;p51"/>
          <p:cNvSpPr txBox="1">
            <a:spLocks noGrp="1"/>
          </p:cNvSpPr>
          <p:nvPr>
            <p:ph type="body" idx="1"/>
          </p:nvPr>
        </p:nvSpPr>
        <p:spPr>
          <a:xfrm>
            <a:off x="381000" y="1017432"/>
            <a:ext cx="8441028" cy="561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</a:pPr>
            <a:r>
              <a:rPr lang="en-US" b="1" dirty="0"/>
              <a:t>Law Library of Congress</a:t>
            </a:r>
            <a:r>
              <a:rPr lang="en-US" dirty="0"/>
              <a:t>, “Compiling a Federal Legislative History: A Beginner’s Guide”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▪"/>
            </a:pPr>
            <a:r>
              <a:rPr lang="en-US" sz="1700" dirty="0"/>
              <a:t>Includes detailed instructions for tracing legislation, locating pre-compiled legislative history reports, and finding different types of legislative history </a:t>
            </a:r>
            <a:r>
              <a:rPr lang="en-US" sz="1700" dirty="0" smtClean="0"/>
              <a:t>documents</a:t>
            </a:r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▪"/>
            </a:pPr>
            <a:r>
              <a:rPr lang="en-US" sz="1700" dirty="0" smtClean="0"/>
              <a:t>Pages of particular interest:</a:t>
            </a:r>
          </a:p>
          <a:p>
            <a:pPr marL="1200150" lvl="2" indent="-2857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ts val="1600"/>
            </a:pPr>
            <a:r>
              <a:rPr lang="en-US" sz="1500" dirty="0" smtClean="0"/>
              <a:t>Published </a:t>
            </a:r>
            <a:r>
              <a:rPr lang="en-US" sz="1500" dirty="0"/>
              <a:t>Congressional Hearings - </a:t>
            </a:r>
            <a:r>
              <a:rPr lang="en-US" sz="1500" dirty="0">
                <a:hlinkClick r:id="rId3"/>
              </a:rPr>
              <a:t>https://</a:t>
            </a:r>
            <a:r>
              <a:rPr lang="en-US" sz="1500" dirty="0" smtClean="0">
                <a:hlinkClick r:id="rId3"/>
              </a:rPr>
              <a:t>guides.loc.gov/legislative-history/published-congressional-hearings</a:t>
            </a:r>
            <a:endParaRPr lang="en-US" sz="1500" dirty="0" smtClean="0"/>
          </a:p>
          <a:p>
            <a:pPr marL="1200150" lvl="2" indent="-2857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ts val="1600"/>
            </a:pPr>
            <a:r>
              <a:rPr lang="en-US" sz="1500" dirty="0"/>
              <a:t>Unpublished Congressional Hearings - </a:t>
            </a:r>
            <a:r>
              <a:rPr lang="en-US" sz="1500" dirty="0">
                <a:hlinkClick r:id="rId4"/>
              </a:rPr>
              <a:t>https://</a:t>
            </a:r>
            <a:r>
              <a:rPr lang="en-US" sz="1500" dirty="0" smtClean="0">
                <a:hlinkClick r:id="rId4"/>
              </a:rPr>
              <a:t>guides.loc.gov/legislative-history/unpublished-congressional-hearings</a:t>
            </a:r>
            <a:r>
              <a:rPr lang="en-US" sz="1500" dirty="0" smtClean="0"/>
              <a:t> </a:t>
            </a:r>
            <a:endParaRPr sz="1500" dirty="0"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</a:pPr>
            <a:r>
              <a:rPr lang="en-US" b="1" dirty="0" smtClean="0"/>
              <a:t>Law </a:t>
            </a:r>
            <a:r>
              <a:rPr lang="en-US" b="1" dirty="0"/>
              <a:t>Librarians’ Society of Washington, DC (LLSDC)</a:t>
            </a:r>
            <a:r>
              <a:rPr lang="en-US" dirty="0"/>
              <a:t>, “Federal Legislative History Research: A Practitioner’s Guide to Compiling the Documents and Sifting for Legislative Intent”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▪"/>
            </a:pPr>
            <a:r>
              <a:rPr lang="en-US" sz="1700" u="sng" dirty="0">
                <a:solidFill>
                  <a:schemeClr val="hlink"/>
                </a:solidFill>
                <a:hlinkClick r:id="rId5"/>
              </a:rPr>
              <a:t>https://www.llsdc.org/federal-legislative-history-guide</a:t>
            </a:r>
            <a:endParaRPr sz="1700" dirty="0"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</a:pPr>
            <a:r>
              <a:rPr lang="en-US" b="1" dirty="0"/>
              <a:t>Georgetown University Law Library</a:t>
            </a:r>
            <a:r>
              <a:rPr lang="en-US" dirty="0"/>
              <a:t>, “Legislative History Research Guide”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▪"/>
            </a:pPr>
            <a:r>
              <a:rPr lang="en-US" sz="1700" u="sng" dirty="0">
                <a:solidFill>
                  <a:schemeClr val="hlink"/>
                </a:solidFill>
                <a:hlinkClick r:id="rId6"/>
              </a:rPr>
              <a:t>https://guides.ll.georgetown.edu/legislative_history</a:t>
            </a:r>
            <a:r>
              <a:rPr lang="en-US" sz="1700" dirty="0"/>
              <a:t> 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66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2"/>
          <p:cNvSpPr txBox="1">
            <a:spLocks noGrp="1"/>
          </p:cNvSpPr>
          <p:nvPr>
            <p:ph type="ctrTitle"/>
          </p:nvPr>
        </p:nvSpPr>
        <p:spPr>
          <a:xfrm>
            <a:off x="381000" y="457200"/>
            <a:ext cx="8382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2"/>
                </a:solidFill>
              </a:rPr>
              <a:t>Questions? Contact Us!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Ask a Librarian: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u="sng" dirty="0">
                <a:solidFill>
                  <a:schemeClr val="hlink"/>
                </a:solidFill>
                <a:hlinkClick r:id="rId3"/>
              </a:rPr>
              <a:t>https://ask.loc.gov/law</a:t>
            </a:r>
            <a:r>
              <a:rPr lang="en-US" b="1" u="sng" dirty="0" smtClean="0">
                <a:solidFill>
                  <a:schemeClr val="hlink"/>
                </a:solidFill>
                <a:hlinkClick r:id="rId3"/>
              </a:rPr>
              <a:t>/</a:t>
            </a:r>
            <a:r>
              <a:rPr lang="en-US" b="1" u="sng" dirty="0" smtClean="0">
                <a:solidFill>
                  <a:schemeClr val="hlink"/>
                </a:solidFill>
              </a:rPr>
              <a:t> </a:t>
            </a:r>
            <a:endParaRPr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418263"/>
            <a:ext cx="8390484" cy="644993"/>
          </a:xfrm>
        </p:spPr>
        <p:txBody>
          <a:bodyPr/>
          <a:lstStyle/>
          <a:p>
            <a:r>
              <a:rPr lang="en-US" sz="3600" b="1" dirty="0" smtClean="0"/>
              <a:t>Congressional Committees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88" y="1030935"/>
            <a:ext cx="4827180" cy="5375279"/>
          </a:xfrm>
        </p:spPr>
        <p:txBody>
          <a:bodyPr anchor="ctr">
            <a:normAutofit fontScale="92500" lnSpcReduction="10000"/>
          </a:bodyPr>
          <a:lstStyle/>
          <a:p>
            <a:pPr marL="114300" inden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None/>
            </a:pPr>
            <a:r>
              <a:rPr lang="en-US" sz="2800" dirty="0"/>
              <a:t>Types of Committees</a:t>
            </a:r>
          </a:p>
          <a:p>
            <a:pPr marL="404813" indent="-2794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Standing Committees</a:t>
            </a:r>
          </a:p>
          <a:p>
            <a:pPr marL="744538" lvl="1" indent="-1730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Currently 20 House Committees and 16 Senate Committees</a:t>
            </a:r>
          </a:p>
          <a:p>
            <a:pPr marL="744538" lvl="1" indent="-1730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Look to House and Senate Rules for jurisdictional statements</a:t>
            </a:r>
          </a:p>
          <a:p>
            <a:pPr marL="404813" indent="-2794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Special/Select Committees </a:t>
            </a:r>
          </a:p>
          <a:p>
            <a:pPr marL="744538" lvl="1" indent="-1730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Currently 5  House and 4 Senate Committees</a:t>
            </a:r>
          </a:p>
          <a:p>
            <a:pPr marL="744538" lvl="1" indent="-1730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Created by resolution to focus on a particular topic, not permanent</a:t>
            </a:r>
          </a:p>
          <a:p>
            <a:pPr marL="404813" indent="-2794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Joint Committees</a:t>
            </a:r>
          </a:p>
          <a:p>
            <a:pPr marL="744538" lvl="1" indent="-1730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Currently 4 – Library, Economic, Printing, and Taxation</a:t>
            </a:r>
          </a:p>
          <a:p>
            <a:pPr marL="744538" lvl="1" indent="-1730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Made up of House and Senate Members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69" y="2198436"/>
            <a:ext cx="4125432" cy="29691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18568" y="5167619"/>
            <a:ext cx="4125432" cy="382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://www.loc.gov/item/2020630740</a:t>
            </a:r>
            <a:r>
              <a:rPr lang="en-US" sz="1100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>
            <a:spLocks noGrp="1"/>
          </p:cNvSpPr>
          <p:nvPr>
            <p:ph type="title" idx="4294967295"/>
          </p:nvPr>
        </p:nvSpPr>
        <p:spPr>
          <a:xfrm>
            <a:off x="381000" y="4699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Committee </a:t>
            </a:r>
            <a:r>
              <a:rPr lang="en-US" sz="3600" b="1" dirty="0" smtClean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Hearings: Types</a:t>
            </a:r>
            <a:endParaRPr sz="36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 txBox="1">
            <a:spLocks noGrp="1"/>
          </p:cNvSpPr>
          <p:nvPr>
            <p:ph type="body" idx="4294967295"/>
          </p:nvPr>
        </p:nvSpPr>
        <p:spPr>
          <a:xfrm>
            <a:off x="381000" y="1155405"/>
            <a:ext cx="8382000" cy="520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indent="-4572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▪"/>
            </a:pPr>
            <a:r>
              <a:rPr lang="en-US" sz="3600" dirty="0" smtClean="0"/>
              <a:t>General Types</a:t>
            </a:r>
            <a:endParaRPr dirty="0"/>
          </a:p>
          <a:p>
            <a:pPr lvl="1" indent="-392113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2900" dirty="0"/>
              <a:t>Oversight</a:t>
            </a:r>
            <a:endParaRPr sz="2900" dirty="0"/>
          </a:p>
          <a:p>
            <a:pPr lvl="1" indent="-392113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r>
              <a:rPr lang="en-US" sz="2900" dirty="0"/>
              <a:t>Investigative</a:t>
            </a:r>
          </a:p>
          <a:p>
            <a:pPr lvl="1" indent="-392113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2900" dirty="0" smtClean="0"/>
              <a:t>Legislative</a:t>
            </a:r>
          </a:p>
          <a:p>
            <a:pPr indent="-392113">
              <a:lnSpc>
                <a:spcPct val="130000"/>
              </a:lnSpc>
              <a:spcBef>
                <a:spcPts val="1600"/>
              </a:spcBef>
              <a:buClr>
                <a:schemeClr val="accent2"/>
              </a:buClr>
              <a:buSzPct val="100000"/>
            </a:pPr>
            <a:r>
              <a:rPr lang="en-US" sz="3300" dirty="0" smtClean="0"/>
              <a:t>Senate Only</a:t>
            </a:r>
            <a:endParaRPr lang="en-US" sz="3300" dirty="0"/>
          </a:p>
          <a:p>
            <a:pPr lvl="1" indent="-392113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2900" dirty="0" smtClean="0"/>
              <a:t>Confirmation</a:t>
            </a:r>
          </a:p>
          <a:p>
            <a:pPr lvl="1" indent="-392113">
              <a:lnSpc>
                <a:spcPct val="130000"/>
              </a:lnSpc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US" sz="2900" dirty="0" smtClean="0"/>
              <a:t>Ratification</a:t>
            </a:r>
            <a:endParaRPr lang="en-US" sz="2900" dirty="0"/>
          </a:p>
          <a:p>
            <a:pPr lvl="1" indent="-392113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▪"/>
            </a:pPr>
            <a:endParaRPr sz="2900" dirty="0"/>
          </a:p>
        </p:txBody>
      </p:sp>
    </p:spTree>
    <p:extLst>
      <p:ext uri="{BB962C8B-B14F-4D97-AF65-F5344CB8AC3E}">
        <p14:creationId xmlns:p14="http://schemas.microsoft.com/office/powerpoint/2010/main" val="38483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70" y="439528"/>
            <a:ext cx="8229600" cy="703472"/>
          </a:xfrm>
        </p:spPr>
        <p:txBody>
          <a:bodyPr/>
          <a:lstStyle/>
          <a:p>
            <a:r>
              <a:rPr lang="en-US" sz="3600" b="1" dirty="0" smtClean="0"/>
              <a:t>Congressional Committees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0" y="1084521"/>
            <a:ext cx="8504483" cy="5380073"/>
          </a:xfrm>
        </p:spPr>
        <p:txBody>
          <a:bodyPr anchor="ctr">
            <a:normAutofit fontScale="92500" lnSpcReduction="20000"/>
          </a:bodyPr>
          <a:lstStyle/>
          <a:p>
            <a:pPr marL="114300" indent="0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en-US" sz="2800" dirty="0" smtClean="0"/>
              <a:t>For more information: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Congress.gov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Committees Page -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www.congress.gov/committees</a:t>
            </a:r>
            <a:r>
              <a:rPr lang="en-US" sz="1800" dirty="0" smtClean="0"/>
              <a:t> 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govinfo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House Rules </a:t>
            </a:r>
            <a:r>
              <a:rPr lang="en-US" sz="1800" dirty="0"/>
              <a:t>and Manual -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www.govinfo.gov/app/collection/hman</a:t>
            </a:r>
            <a:r>
              <a:rPr lang="en-US" sz="18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Senate Manual -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www.govinfo.gov/app/collection/sman</a:t>
            </a:r>
            <a:r>
              <a:rPr lang="en-US" sz="1800" dirty="0" smtClean="0"/>
              <a:t> 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/>
              <a:t>House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Committee Profiles - </a:t>
            </a: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clerk.house.gov/committees</a:t>
            </a:r>
            <a:r>
              <a:rPr lang="en-US" sz="18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House Committees: </a:t>
            </a:r>
            <a:r>
              <a:rPr lang="en-US" sz="1800" dirty="0"/>
              <a:t>Fast Facts - </a:t>
            </a:r>
            <a:r>
              <a:rPr lang="en-US" sz="1800" dirty="0">
                <a:hlinkClick r:id="rId7"/>
              </a:rPr>
              <a:t>https://history.house.gov/Education/Fact-Sheets/Committees-Fact-Sheet2</a:t>
            </a:r>
            <a:r>
              <a:rPr lang="en-US" sz="1800" dirty="0" smtClean="0">
                <a:hlinkClick r:id="rId7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/>
              <a:t>Senate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Committee Assignments - 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www.senate.gov/general/committee_assignments/assignments.htm</a:t>
            </a:r>
            <a:r>
              <a:rPr lang="en-US" sz="18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Frequently </a:t>
            </a:r>
            <a:r>
              <a:rPr lang="en-US" sz="1800" dirty="0"/>
              <a:t>Asked Questions - </a:t>
            </a:r>
            <a:r>
              <a:rPr lang="en-US" sz="1800" dirty="0">
                <a:hlinkClick r:id="rId9"/>
              </a:rPr>
              <a:t>https://</a:t>
            </a:r>
            <a:r>
              <a:rPr lang="en-US" sz="1800" dirty="0" smtClean="0">
                <a:hlinkClick r:id="rId9"/>
              </a:rPr>
              <a:t>www.senate.gov/committees/committees_faq.htm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63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ctrTitle"/>
          </p:nvPr>
        </p:nvSpPr>
        <p:spPr>
          <a:xfrm>
            <a:off x="304800" y="1828800"/>
            <a:ext cx="8245162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Publication of Hearings</a:t>
            </a:r>
            <a:endParaRPr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>
            <a:spLocks noGrp="1"/>
          </p:cNvSpPr>
          <p:nvPr>
            <p:ph type="title" idx="4294967295"/>
          </p:nvPr>
        </p:nvSpPr>
        <p:spPr>
          <a:xfrm>
            <a:off x="275573" y="457200"/>
            <a:ext cx="886842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" tIns="45700" rIns="4572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Committee </a:t>
            </a:r>
            <a:r>
              <a:rPr lang="en-US" sz="2900" b="1" dirty="0" smtClean="0">
                <a:solidFill>
                  <a:srgbClr val="F05936"/>
                </a:solidFill>
                <a:latin typeface="Arial"/>
                <a:ea typeface="Arial"/>
                <a:cs typeface="Arial"/>
                <a:sym typeface="Arial"/>
              </a:rPr>
              <a:t>Hearings: Published vs. Unpublished</a:t>
            </a:r>
            <a:endParaRPr sz="2900" b="1" dirty="0">
              <a:solidFill>
                <a:srgbClr val="F059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 txBox="1">
            <a:spLocks noGrp="1"/>
          </p:cNvSpPr>
          <p:nvPr>
            <p:ph type="body" idx="4294967295"/>
          </p:nvPr>
        </p:nvSpPr>
        <p:spPr>
          <a:xfrm>
            <a:off x="275574" y="900332"/>
            <a:ext cx="8424673" cy="558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" tIns="45700" rIns="45720" bIns="45700" anchor="ctr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Committees can decide to not publish a hearing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If a hearing is “unpublished,” you still might be able to find a copy of the transcripts or a video of the hearing via:</a:t>
            </a:r>
          </a:p>
          <a:p>
            <a:pPr marL="736600" lvl="1" indent="-279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Print Resources</a:t>
            </a:r>
          </a:p>
          <a:p>
            <a:pPr marL="1203325" lvl="2" indent="-288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>
                <a:hlinkClick r:id="rId3"/>
              </a:rPr>
              <a:t>CIS</a:t>
            </a:r>
            <a:r>
              <a:rPr lang="en-US" sz="1400" dirty="0">
                <a:hlinkClick r:id="rId3"/>
              </a:rPr>
              <a:t> </a:t>
            </a:r>
            <a:r>
              <a:rPr lang="en-US" sz="1400" i="1" dirty="0">
                <a:hlinkClick r:id="rId3"/>
              </a:rPr>
              <a:t>Unpublished US House of Representatives Committee Hearings</a:t>
            </a:r>
            <a:r>
              <a:rPr lang="en-US" sz="1400" dirty="0"/>
              <a:t> (1833-1972)</a:t>
            </a:r>
          </a:p>
          <a:p>
            <a:pPr marL="1203325" lvl="2" indent="-288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400" i="1" dirty="0">
                <a:hlinkClick r:id="rId4"/>
              </a:rPr>
              <a:t>CIS Unpublished US Senate Committee Hearings</a:t>
            </a:r>
            <a:r>
              <a:rPr lang="en-US" sz="1400" dirty="0"/>
              <a:t> (1823-1964</a:t>
            </a:r>
            <a:r>
              <a:rPr lang="en-US" sz="1400" dirty="0" smtClean="0"/>
              <a:t>)</a:t>
            </a:r>
          </a:p>
          <a:p>
            <a:pPr marL="736600" lvl="1" indent="-279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Online Resources</a:t>
            </a:r>
          </a:p>
          <a:p>
            <a:pPr marL="1203325" lvl="2" indent="-288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/>
              <a:t>Pre-published Hearing Transcripts in subscription databases like ProQuest Congressional or CQ.com</a:t>
            </a:r>
          </a:p>
          <a:p>
            <a:pPr marL="1203325" lvl="2" indent="-288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/>
              <a:t>Congress.gov (selected from early 2000s-present)</a:t>
            </a:r>
          </a:p>
          <a:p>
            <a:pPr marL="1203325" lvl="2" indent="-288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Committee </a:t>
            </a:r>
            <a:r>
              <a:rPr lang="en-US" sz="1400" dirty="0" smtClean="0"/>
              <a:t>Websites</a:t>
            </a:r>
            <a:endParaRPr lang="en-US" sz="1400" dirty="0"/>
          </a:p>
          <a:p>
            <a:pPr marL="1203325" lvl="2" indent="-288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400" dirty="0"/>
              <a:t>C-SPAN (selected videos from 1986-present)</a:t>
            </a:r>
          </a:p>
          <a:p>
            <a:pPr marL="1203325" lvl="2" indent="-2889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/>
              <a:t>House Committee Repository (selected from 2009-present)</a:t>
            </a:r>
          </a:p>
        </p:txBody>
      </p:sp>
    </p:spTree>
    <p:extLst>
      <p:ext uri="{BB962C8B-B14F-4D97-AF65-F5344CB8AC3E}">
        <p14:creationId xmlns:p14="http://schemas.microsoft.com/office/powerpoint/2010/main" val="1871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7">
      <a:dk1>
        <a:srgbClr val="E84C22"/>
      </a:dk1>
      <a:lt1>
        <a:srgbClr val="FFFFFF"/>
      </a:lt1>
      <a:dk2>
        <a:srgbClr val="272723"/>
      </a:dk2>
      <a:lt2>
        <a:srgbClr val="FFFFFF"/>
      </a:lt2>
      <a:accent1>
        <a:srgbClr val="000000"/>
      </a:accent1>
      <a:accent2>
        <a:srgbClr val="E84C22"/>
      </a:accent2>
      <a:accent3>
        <a:srgbClr val="7F7F7F"/>
      </a:accent3>
      <a:accent4>
        <a:srgbClr val="000000"/>
      </a:accent4>
      <a:accent5>
        <a:srgbClr val="E84C22"/>
      </a:accent5>
      <a:accent6>
        <a:srgbClr val="7F7F7F"/>
      </a:accent6>
      <a:hlink>
        <a:srgbClr val="7F7F7F"/>
      </a:hlink>
      <a:folHlink>
        <a:srgbClr val="E84C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7F7F7F"/>
      </a:accent1>
      <a:accent2>
        <a:srgbClr val="E84C22"/>
      </a:accent2>
      <a:accent3>
        <a:srgbClr val="FF8427"/>
      </a:accent3>
      <a:accent4>
        <a:srgbClr val="000000"/>
      </a:accent4>
      <a:accent5>
        <a:srgbClr val="FFBD47"/>
      </a:accent5>
      <a:accent6>
        <a:srgbClr val="B22600"/>
      </a:accent6>
      <a:hlink>
        <a:srgbClr val="E84C22"/>
      </a:hlink>
      <a:folHlink>
        <a:srgbClr val="FFBD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1854</TotalTime>
  <Words>2163</Words>
  <Application>Microsoft Office PowerPoint</Application>
  <PresentationFormat>On-screen Show (4:3)</PresentationFormat>
  <Paragraphs>309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Gill Sans</vt:lpstr>
      <vt:lpstr>Noto Sans Symbols</vt:lpstr>
      <vt:lpstr>Palatino</vt:lpstr>
      <vt:lpstr>Twentieth Century</vt:lpstr>
      <vt:lpstr>Arial</vt:lpstr>
      <vt:lpstr>Arial Narrow</vt:lpstr>
      <vt:lpstr>Calibri</vt:lpstr>
      <vt:lpstr>Wingdings</vt:lpstr>
      <vt:lpstr>Custom Design</vt:lpstr>
      <vt:lpstr>Default Design</vt:lpstr>
      <vt:lpstr>PowerPoint Presentation</vt:lpstr>
      <vt:lpstr>Overview</vt:lpstr>
      <vt:lpstr>Background Information</vt:lpstr>
      <vt:lpstr>Federal Legislative Process</vt:lpstr>
      <vt:lpstr>Congressional Committees</vt:lpstr>
      <vt:lpstr>Committee Hearings: Types</vt:lpstr>
      <vt:lpstr>Congressional Committees</vt:lpstr>
      <vt:lpstr> Publication of Hearings</vt:lpstr>
      <vt:lpstr>Committee Hearings: Published vs. Unpublished</vt:lpstr>
      <vt:lpstr>Committee Hearings: Publication</vt:lpstr>
      <vt:lpstr>Committee Consideration: Hearing</vt:lpstr>
      <vt:lpstr>Committee Hearings: Citation</vt:lpstr>
      <vt:lpstr>Congressional Consideration: Markup</vt:lpstr>
      <vt:lpstr>Doing Hearings Research:  Where to Begin</vt:lpstr>
      <vt:lpstr>Legislative History: Where to Begin</vt:lpstr>
      <vt:lpstr>Publication of Federal Statutes</vt:lpstr>
      <vt:lpstr>Starting with a Popular Name Online</vt:lpstr>
      <vt:lpstr>Review: Citation of Public Laws</vt:lpstr>
      <vt:lpstr>Review: Information Found in Statutes at Large</vt:lpstr>
      <vt:lpstr>Public Laws: Online Sources</vt:lpstr>
      <vt:lpstr>Doing Hearings Research:  Using Free and Subscription Resources</vt:lpstr>
      <vt:lpstr>Free Online Congressional Hearings Resources</vt:lpstr>
      <vt:lpstr>Using Free Sources - Congress.gov Homepage</vt:lpstr>
      <vt:lpstr>Using Free Sources - Congress.gov Committees Page</vt:lpstr>
      <vt:lpstr>Congress.gov – Legislation Search </vt:lpstr>
      <vt:lpstr>Congress.gov – Actions Tab</vt:lpstr>
      <vt:lpstr>Congress.gov – Committee Materials Search</vt:lpstr>
      <vt:lpstr>Using Free Sources – Govinfo</vt:lpstr>
      <vt:lpstr>Govinfo – Advanced Search</vt:lpstr>
      <vt:lpstr>Govinfo – Browse by Category</vt:lpstr>
      <vt:lpstr>Govinfo – Browse Collections</vt:lpstr>
      <vt:lpstr>What if all I have is a citation to a committee hearing?</vt:lpstr>
      <vt:lpstr>Congressional Hearings - Subscription Sources</vt:lpstr>
      <vt:lpstr>ProQuest Legislative Insight - Homepage</vt:lpstr>
      <vt:lpstr>ProQuest Legislative Insight – Legislative History</vt:lpstr>
      <vt:lpstr>ProQuest Congressional – Number Search</vt:lpstr>
      <vt:lpstr>ProQuest Congressional – Advanced Search</vt:lpstr>
      <vt:lpstr>ProQuest Congressional - Results</vt:lpstr>
      <vt:lpstr>HeinOnline - U.S. Federal Legislative History and Congressional Documents Collections</vt:lpstr>
      <vt:lpstr>Legislative History Guides</vt:lpstr>
      <vt:lpstr>Questions? Contact Us!  Ask a Librarian:  https://ask.loc.gov/law/ 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Bavis</dc:creator>
  <cp:lastModifiedBy>Barbara Bavis</cp:lastModifiedBy>
  <cp:revision>97</cp:revision>
  <dcterms:created xsi:type="dcterms:W3CDTF">2022-01-25T21:49:54Z</dcterms:created>
  <dcterms:modified xsi:type="dcterms:W3CDTF">2022-03-29T18:42:02Z</dcterms:modified>
</cp:coreProperties>
</file>