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64" r:id="rId3"/>
    <p:sldId id="257" r:id="rId4"/>
    <p:sldId id="258" r:id="rId5"/>
    <p:sldId id="263" r:id="rId6"/>
    <p:sldId id="259" r:id="rId7"/>
    <p:sldId id="260" r:id="rId8"/>
    <p:sldId id="261" r:id="rId9"/>
    <p:sldId id="262" r:id="rId10"/>
    <p:sldId id="265" r:id="rId11"/>
    <p:sldId id="266" r:id="rId12"/>
    <p:sldId id="267" r:id="rId13"/>
    <p:sldId id="268"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2373" autoAdjust="0"/>
  </p:normalViewPr>
  <p:slideViewPr>
    <p:cSldViewPr>
      <p:cViewPr varScale="1">
        <p:scale>
          <a:sx n="63" d="100"/>
          <a:sy n="63" d="100"/>
        </p:scale>
        <p:origin x="-732" y="-108"/>
      </p:cViewPr>
      <p:guideLst>
        <p:guide orient="horz" pos="2160"/>
        <p:guide pos="2880"/>
      </p:guideLst>
    </p:cSldViewPr>
  </p:slideViewPr>
  <p:notesTextViewPr>
    <p:cViewPr>
      <p:scale>
        <a:sx n="1" d="1"/>
        <a:sy n="1" d="1"/>
      </p:scale>
      <p:origin x="0" y="0"/>
    </p:cViewPr>
  </p:notesTextViewPr>
  <p:sorterViewPr>
    <p:cViewPr>
      <p:scale>
        <a:sx n="100" d="100"/>
        <a:sy n="100" d="100"/>
      </p:scale>
      <p:origin x="0" y="11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ALA%20Midwinter%202013\SACO\SACO%20minutes%20stats%20and%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dLbls>
            <c:dLbl>
              <c:idx val="0"/>
              <c:layout>
                <c:manualLayout>
                  <c:x val="-0.16802407100428235"/>
                  <c:y val="0.16046032707450031"/>
                </c:manualLayout>
              </c:layout>
              <c:showCatName val="1"/>
              <c:showPercent val="1"/>
            </c:dLbl>
            <c:dLbl>
              <c:idx val="1"/>
              <c:layout>
                <c:manualLayout>
                  <c:x val="5.9342911083483087E-2"/>
                  <c:y val="-7.4872198667474257E-2"/>
                </c:manualLayout>
              </c:layout>
              <c:showCatName val="1"/>
              <c:showPercent val="1"/>
            </c:dLbl>
            <c:dLbl>
              <c:idx val="2"/>
              <c:layout>
                <c:manualLayout>
                  <c:x val="0.21279239766081898"/>
                  <c:y val="-0.10569937411669707"/>
                </c:manualLayout>
              </c:layout>
              <c:showCatName val="1"/>
              <c:showPercent val="1"/>
            </c:dLbl>
            <c:txPr>
              <a:bodyPr/>
              <a:lstStyle/>
              <a:p>
                <a:pPr>
                  <a:defRPr sz="2400"/>
                </a:pPr>
                <a:endParaRPr lang="en-US"/>
              </a:p>
            </c:txPr>
            <c:showCatName val="1"/>
            <c:showPercent val="1"/>
            <c:showLeaderLines val="1"/>
          </c:dLbls>
          <c:cat>
            <c:strRef>
              <c:f>Sheet1!$A$24:$A$26</c:f>
              <c:strCache>
                <c:ptCount val="3"/>
                <c:pt idx="0">
                  <c:v>Resubmit</c:v>
                </c:pt>
                <c:pt idx="1">
                  <c:v>Not necessary</c:v>
                </c:pt>
                <c:pt idx="2">
                  <c:v>Not approved</c:v>
                </c:pt>
              </c:strCache>
            </c:strRef>
          </c:cat>
          <c:val>
            <c:numRef>
              <c:f>Sheet1!$B$24:$B$26</c:f>
              <c:numCache>
                <c:formatCode>General</c:formatCode>
                <c:ptCount val="3"/>
                <c:pt idx="0">
                  <c:v>128</c:v>
                </c:pt>
                <c:pt idx="1">
                  <c:v>43</c:v>
                </c:pt>
                <c:pt idx="2">
                  <c:v>213</c:v>
                </c:pt>
              </c:numCache>
            </c:numRef>
          </c:val>
        </c:ser>
        <c:dLbls>
          <c:showCatName val="1"/>
          <c:showPercent val="1"/>
        </c:dLbls>
        <c:firstSliceAng val="0"/>
      </c:pieChart>
    </c:plotArea>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view3D>
      <c:rotX val="30"/>
      <c:perspective val="30"/>
    </c:view3D>
    <c:plotArea>
      <c:layout/>
      <c:pie3DChart>
        <c:varyColors val="1"/>
        <c:dLbls>
          <c:showCatName val="1"/>
          <c:showPercent val="1"/>
        </c:dLbls>
      </c:pie3DChart>
    </c:plotArea>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dLbls>
            <c:dLbl>
              <c:idx val="0"/>
              <c:layout>
                <c:manualLayout>
                  <c:x val="-0.19346176279247176"/>
                  <c:y val="0.20216631928361872"/>
                </c:manualLayout>
              </c:layout>
              <c:showCatName val="1"/>
              <c:showPercent val="1"/>
            </c:dLbl>
            <c:dLbl>
              <c:idx val="1"/>
              <c:layout>
                <c:manualLayout>
                  <c:x val="-0.11992754110864352"/>
                  <c:y val="-0.13607688744789281"/>
                </c:manualLayout>
              </c:layout>
              <c:showCatName val="1"/>
              <c:showPercent val="1"/>
            </c:dLbl>
            <c:dLbl>
              <c:idx val="4"/>
              <c:layout>
                <c:manualLayout>
                  <c:x val="4.1579738430132116E-4"/>
                  <c:y val="-1.9047398486953842E-2"/>
                </c:manualLayout>
              </c:layout>
              <c:showCatName val="1"/>
              <c:showPercent val="1"/>
            </c:dLbl>
            <c:dLbl>
              <c:idx val="5"/>
              <c:layout>
                <c:manualLayout>
                  <c:x val="0.16569867869080468"/>
                  <c:y val="0.22181276053728591"/>
                </c:manualLayout>
              </c:layout>
              <c:tx>
                <c:rich>
                  <a:bodyPr/>
                  <a:lstStyle/>
                  <a:p>
                    <a:r>
                      <a:rPr lang="en-US" dirty="0" smtClean="0"/>
                      <a:t>Intention/ Lack </a:t>
                    </a:r>
                    <a:r>
                      <a:rPr lang="en-US" dirty="0"/>
                      <a:t>of research
26%</a:t>
                    </a:r>
                  </a:p>
                </c:rich>
              </c:tx>
              <c:showCatName val="1"/>
              <c:showPercent val="1"/>
            </c:dLbl>
            <c:txPr>
              <a:bodyPr/>
              <a:lstStyle/>
              <a:p>
                <a:pPr>
                  <a:defRPr sz="2400"/>
                </a:pPr>
                <a:endParaRPr lang="en-US"/>
              </a:p>
            </c:txPr>
            <c:showCatName val="1"/>
            <c:showPercent val="1"/>
            <c:showLeaderLines val="1"/>
          </c:dLbls>
          <c:cat>
            <c:strRef>
              <c:f>Sheet1!$A$2:$A$7</c:f>
              <c:strCache>
                <c:ptCount val="6"/>
                <c:pt idx="0">
                  <c:v>SHM gave other instructions</c:v>
                </c:pt>
                <c:pt idx="1">
                  <c:v>Concept already in LCSH</c:v>
                </c:pt>
                <c:pt idx="2">
                  <c:v>More proposals necessary</c:v>
                </c:pt>
                <c:pt idx="3">
                  <c:v>Other</c:v>
                </c:pt>
                <c:pt idx="4">
                  <c:v>No precedent</c:v>
                </c:pt>
                <c:pt idx="5">
                  <c:v>Intention/Lack of research</c:v>
                </c:pt>
              </c:strCache>
            </c:strRef>
          </c:cat>
          <c:val>
            <c:numRef>
              <c:f>Sheet1!$B$2:$B$7</c:f>
              <c:numCache>
                <c:formatCode>General</c:formatCode>
                <c:ptCount val="6"/>
                <c:pt idx="0">
                  <c:v>114</c:v>
                </c:pt>
                <c:pt idx="1">
                  <c:v>84</c:v>
                </c:pt>
                <c:pt idx="2">
                  <c:v>19</c:v>
                </c:pt>
                <c:pt idx="3">
                  <c:v>40</c:v>
                </c:pt>
                <c:pt idx="4">
                  <c:v>15</c:v>
                </c:pt>
                <c:pt idx="5">
                  <c:v>93</c:v>
                </c:pt>
              </c:numCache>
            </c:numRef>
          </c:val>
        </c:ser>
        <c:dLbls>
          <c:showCatName val="1"/>
          <c:showPercent val="1"/>
        </c:dLbls>
        <c:firstSliceAng val="0"/>
      </c:pieChart>
    </c:plotArea>
    <c:plotVisOnly val="1"/>
    <c:dispBlanksAs val="zero"/>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dLbls>
            <c:dLbl>
              <c:idx val="0"/>
              <c:layout>
                <c:manualLayout>
                  <c:x val="-0.18058195311792952"/>
                  <c:y val="0.1075473236300008"/>
                </c:manualLayout>
              </c:layout>
              <c:showCatName val="1"/>
              <c:showPercent val="1"/>
            </c:dLbl>
            <c:dLbl>
              <c:idx val="1"/>
              <c:layout>
                <c:manualLayout>
                  <c:x val="0.15648350529459679"/>
                  <c:y val="-0.16431818181818203"/>
                </c:manualLayout>
              </c:layout>
              <c:showCatName val="1"/>
              <c:showPercent val="1"/>
            </c:dLbl>
            <c:dLbl>
              <c:idx val="2"/>
              <c:layout>
                <c:manualLayout>
                  <c:x val="-9.111514616707414E-2"/>
                  <c:y val="7.6388888888888895E-2"/>
                </c:manualLayout>
              </c:layout>
              <c:showCatName val="1"/>
              <c:showPercent val="1"/>
            </c:dLbl>
            <c:txPr>
              <a:bodyPr/>
              <a:lstStyle/>
              <a:p>
                <a:pPr>
                  <a:defRPr sz="2400"/>
                </a:pPr>
                <a:endParaRPr lang="en-US"/>
              </a:p>
            </c:txPr>
            <c:showCatName val="1"/>
            <c:showPercent val="1"/>
            <c:showLeaderLines val="1"/>
          </c:dLbls>
          <c:cat>
            <c:strRef>
              <c:f>Sheet1!$A$10:$A$12</c:f>
              <c:strCache>
                <c:ptCount val="3"/>
                <c:pt idx="0">
                  <c:v>Group 1</c:v>
                </c:pt>
                <c:pt idx="1">
                  <c:v>Technical instructions for authority</c:v>
                </c:pt>
                <c:pt idx="2">
                  <c:v>Heading not appropriate</c:v>
                </c:pt>
              </c:strCache>
            </c:strRef>
          </c:cat>
          <c:val>
            <c:numRef>
              <c:f>Sheet1!$B$10:$B$12</c:f>
              <c:numCache>
                <c:formatCode>General</c:formatCode>
                <c:ptCount val="3"/>
                <c:pt idx="0">
                  <c:v>24</c:v>
                </c:pt>
                <c:pt idx="1">
                  <c:v>30</c:v>
                </c:pt>
                <c:pt idx="2">
                  <c:v>12</c:v>
                </c:pt>
              </c:numCache>
            </c:numRef>
          </c:val>
        </c:ser>
        <c:dLbls>
          <c:showCatName val="1"/>
          <c:showPercent val="1"/>
        </c:dLbls>
        <c:firstSliceAng val="0"/>
      </c:pieChart>
    </c:plotArea>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dLbls>
            <c:dLbl>
              <c:idx val="0"/>
              <c:layout>
                <c:manualLayout>
                  <c:x val="-0.20958536971671646"/>
                  <c:y val="-0.15748312710911141"/>
                </c:manualLayout>
              </c:layout>
              <c:showCatName val="1"/>
              <c:showPercent val="1"/>
            </c:dLbl>
            <c:dLbl>
              <c:idx val="1"/>
              <c:layout>
                <c:manualLayout>
                  <c:x val="-9.5159629830753947E-3"/>
                  <c:y val="1.5165166854143233E-2"/>
                </c:manualLayout>
              </c:layout>
              <c:showCatName val="1"/>
              <c:showPercent val="1"/>
            </c:dLbl>
            <c:txPr>
              <a:bodyPr/>
              <a:lstStyle/>
              <a:p>
                <a:pPr>
                  <a:defRPr sz="2400"/>
                </a:pPr>
                <a:endParaRPr lang="en-US"/>
              </a:p>
            </c:txPr>
            <c:showCatName val="1"/>
            <c:showPercent val="1"/>
            <c:showLeaderLines val="1"/>
          </c:dLbls>
          <c:cat>
            <c:strRef>
              <c:f>Sheet1!$A$15:$A$17</c:f>
              <c:strCache>
                <c:ptCount val="3"/>
                <c:pt idx="0">
                  <c:v>Use existing headings</c:v>
                </c:pt>
                <c:pt idx="1">
                  <c:v>Heading already established</c:v>
                </c:pt>
                <c:pt idx="2">
                  <c:v>Free-floating combination</c:v>
                </c:pt>
              </c:strCache>
            </c:strRef>
          </c:cat>
          <c:val>
            <c:numRef>
              <c:f>Sheet1!$B$15:$B$17</c:f>
              <c:numCache>
                <c:formatCode>General</c:formatCode>
                <c:ptCount val="3"/>
                <c:pt idx="0">
                  <c:v>54</c:v>
                </c:pt>
                <c:pt idx="1">
                  <c:v>8</c:v>
                </c:pt>
                <c:pt idx="2">
                  <c:v>22</c:v>
                </c:pt>
              </c:numCache>
            </c:numRef>
          </c:val>
        </c:ser>
        <c:dLbls>
          <c:showCatName val="1"/>
          <c:showPercent val="1"/>
        </c:dLbls>
        <c:firstSliceAng val="0"/>
      </c:pieChart>
    </c:plotArea>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pieChart>
        <c:varyColors val="1"/>
        <c:ser>
          <c:idx val="0"/>
          <c:order val="0"/>
          <c:dLbls>
            <c:dLbl>
              <c:idx val="1"/>
              <c:layout>
                <c:manualLayout>
                  <c:x val="4.9041646342879712E-2"/>
                  <c:y val="3.3920270835710753E-2"/>
                </c:manualLayout>
              </c:layout>
              <c:showCatName val="1"/>
              <c:showPercent val="1"/>
            </c:dLbl>
            <c:dLbl>
              <c:idx val="2"/>
              <c:layout>
                <c:manualLayout>
                  <c:x val="0.16511433581864221"/>
                  <c:y val="-0.24324013846095358"/>
                </c:manualLayout>
              </c:layout>
              <c:showCatName val="1"/>
              <c:showPercent val="1"/>
            </c:dLbl>
            <c:txPr>
              <a:bodyPr/>
              <a:lstStyle/>
              <a:p>
                <a:pPr>
                  <a:defRPr sz="2400"/>
                </a:pPr>
                <a:endParaRPr lang="en-US"/>
              </a:p>
            </c:txPr>
            <c:showCatName val="1"/>
            <c:showPercent val="1"/>
            <c:showLeaderLines val="1"/>
          </c:dLbls>
          <c:cat>
            <c:strRef>
              <c:f>Sheet1!$A$20:$A$22</c:f>
              <c:strCache>
                <c:ptCount val="3"/>
                <c:pt idx="0">
                  <c:v>Meaning vague</c:v>
                </c:pt>
                <c:pt idx="1">
                  <c:v>Different meaning than intended</c:v>
                </c:pt>
                <c:pt idx="2">
                  <c:v>Lack of research</c:v>
                </c:pt>
              </c:strCache>
            </c:strRef>
          </c:cat>
          <c:val>
            <c:numRef>
              <c:f>Sheet1!$B$20:$B$22</c:f>
              <c:numCache>
                <c:formatCode>General</c:formatCode>
                <c:ptCount val="3"/>
                <c:pt idx="0">
                  <c:v>20</c:v>
                </c:pt>
                <c:pt idx="1">
                  <c:v>14</c:v>
                </c:pt>
                <c:pt idx="2">
                  <c:v>73</c:v>
                </c:pt>
              </c:numCache>
            </c:numRef>
          </c:val>
        </c:ser>
        <c:dLbls>
          <c:showCatName val="1"/>
          <c:showPercent val="1"/>
        </c:dLbls>
        <c:firstSliceAng val="0"/>
      </c:pieChart>
    </c:plotArea>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ED51F70-CE1A-4ECE-A1FE-E16C0B8616C0}" type="datetimeFigureOut">
              <a:rPr lang="en-US"/>
              <a:pPr>
                <a:defRPr/>
              </a:pPr>
              <a:t>2/27/2013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1388935-91F3-4E8E-978F-0295B31C989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Heading not appropriate: i.e., heading being proposed was not appropriate for the work being cataloged</a:t>
            </a:r>
          </a:p>
          <a:p>
            <a:pPr eaLnBrk="1" hangingPunct="1"/>
            <a:endParaRPr lang="en-US" smtClean="0"/>
          </a:p>
          <a:p>
            <a:pPr eaLnBrk="1" hangingPunct="1"/>
            <a:r>
              <a:rPr lang="en-US" smtClean="0"/>
              <a:t>Group 1: heading being proposed is not appropriate for LCSH– authority record should reside in the LC/NACO Authority File </a:t>
            </a:r>
          </a:p>
          <a:p>
            <a:pPr eaLnBrk="1" hangingPunct="1"/>
            <a:endParaRPr lang="en-US" smtClean="0"/>
          </a:p>
          <a:p>
            <a:pPr eaLnBrk="1" hangingPunct="1"/>
            <a:r>
              <a:rPr lang="en-US" smtClean="0"/>
              <a:t>Technical instructions for authority: specific instructions in the SHM and/or LCSH precedent was not followed.</a:t>
            </a:r>
          </a:p>
          <a:p>
            <a:pPr eaLnBrk="1" hangingPunct="1"/>
            <a:endParaRPr lang="en-US"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Heading already established (or proposed): Our theory is that catalogers search Classification Web and find that there is not an authorized heading for the concept. They then log into the proposal system and make a proposal without searching the proposal system first. If the proposal system were searched, existing proposals would be found and duplicate proposals (i.e., duplicate effort) could be avoided.  Many times the duplicate proposals appear on back-to-back lists and “cross in the mail,” so to speak.</a:t>
            </a:r>
          </a:p>
          <a:p>
            <a:pPr eaLnBrk="1" hangingPunct="1"/>
            <a:endParaRPr lang="en-US" smtClean="0"/>
          </a:p>
          <a:p>
            <a:pPr eaLnBrk="1" hangingPunct="1"/>
            <a:r>
              <a:rPr lang="en-US" smtClean="0"/>
              <a:t>Use existing headings: This is the largest single reason given for not approving proposals.  The percentage should never be zero, because if it were, the subject specialists would not be doing our jobs, part of which is to evaluate new proposals in light of existing headings, patterns, etc.  However, the percentage should be lower than it is.  Many proposals seem to be based on words in the titles of works.  Instead of immediately proposing a new phrase for use as a heading, it is a good idea to think of ways that the concept is likely to be expressed in LCSH already.  Sometimes finding similar works by keyword and evaluating the subject cataloging can lead to good solutions other than making a new proposal.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val="000000"/>
            </a:solidFill>
            <a:miter lim="800000"/>
            <a:headEnd/>
            <a:tailEnd/>
          </a:ln>
        </p:spPr>
      </p:sp>
      <p:sp>
        <p:nvSpPr>
          <p:cNvPr id="2560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Meaning different from intended: example: </a:t>
            </a:r>
            <a:r>
              <a:rPr lang="en-US" b="1" smtClean="0"/>
              <a:t>[topic] and literature</a:t>
            </a:r>
            <a:r>
              <a:rPr lang="en-US" smtClean="0"/>
              <a:t> was proposed, when </a:t>
            </a:r>
            <a:r>
              <a:rPr lang="en-US" b="1" smtClean="0"/>
              <a:t>[topic] in literature</a:t>
            </a:r>
            <a:r>
              <a:rPr lang="en-US" smtClean="0"/>
              <a:t> was needed</a:t>
            </a:r>
          </a:p>
          <a:p>
            <a:pPr eaLnBrk="1" hangingPunct="1"/>
            <a:endParaRPr lang="en-US" smtClean="0"/>
          </a:p>
          <a:p>
            <a:pPr eaLnBrk="1" hangingPunct="1"/>
            <a:r>
              <a:rPr lang="en-US" smtClean="0"/>
              <a:t>Meaning vague: the concept itself was amorphous, or it wasn’t clear from the proposal what the cataloger intended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atin typeface="Calibri" pitchFamily="34" charset="0"/>
              </a:defRPr>
            </a:lvl1pPr>
          </a:lstStyle>
          <a:p>
            <a:r>
              <a:rPr lang="en-US" dirty="0" smtClean="0"/>
              <a:t>Click to edit Master title style</a:t>
            </a:r>
            <a:endParaRPr lang="en-US" dirty="0"/>
          </a:p>
        </p:txBody>
      </p:sp>
      <p:sp>
        <p:nvSpPr>
          <p:cNvPr id="6" name="Date Placeholder 9"/>
          <p:cNvSpPr>
            <a:spLocks noGrp="1"/>
          </p:cNvSpPr>
          <p:nvPr>
            <p:ph type="dt" sz="half" idx="10"/>
          </p:nvPr>
        </p:nvSpPr>
        <p:spPr/>
        <p:txBody>
          <a:bodyPr/>
          <a:lstStyle>
            <a:lvl1pPr>
              <a:defRPr>
                <a:solidFill>
                  <a:schemeClr val="bg2"/>
                </a:solidFill>
              </a:defRPr>
            </a:lvl1pPr>
          </a:lstStyle>
          <a:p>
            <a:pPr>
              <a:defRPr/>
            </a:pPr>
            <a:fld id="{57307F26-9E90-4469-9F95-1462150FBC17}" type="datetime1">
              <a:rPr lang="en-US"/>
              <a:pPr>
                <a:defRPr/>
              </a:pPr>
              <a:t>2/27/2013</a:t>
            </a:fld>
            <a:endParaRPr lang="en-US"/>
          </a:p>
        </p:txBody>
      </p:sp>
      <p:sp>
        <p:nvSpPr>
          <p:cNvPr id="7" name="Slide Number Placeholder 10"/>
          <p:cNvSpPr>
            <a:spLocks noGrp="1"/>
          </p:cNvSpPr>
          <p:nvPr>
            <p:ph type="sldNum" sz="quarter" idx="11"/>
          </p:nvPr>
        </p:nvSpPr>
        <p:spPr/>
        <p:txBody>
          <a:bodyPr/>
          <a:lstStyle>
            <a:lvl1pPr>
              <a:defRPr>
                <a:solidFill>
                  <a:srgbClr val="FFFFFF"/>
                </a:solidFill>
              </a:defRPr>
            </a:lvl1pPr>
          </a:lstStyle>
          <a:p>
            <a:pPr>
              <a:defRPr/>
            </a:pPr>
            <a:fld id="{E0D57C87-FEC6-48A4-94D6-B81EC8F527C3}" type="slidenum">
              <a:rPr lang="en-US"/>
              <a:pPr>
                <a:defRPr/>
              </a:pPr>
              <a:t>‹#›</a:t>
            </a:fld>
            <a:endParaRPr lang="en-US"/>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896990-5035-4741-855E-4671B6E8EC71}" type="datetime1">
              <a:rPr lang="en-US"/>
              <a:pPr>
                <a:defRPr/>
              </a:pPr>
              <a:t>2/27/2013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87DCE642-BA56-44F1-A7E3-7512257FB93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152400" y="147638"/>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7010400" y="147638"/>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CD28139E-99EC-4C81-A8AA-7355BA2E86C3}" type="datetime1">
              <a:rPr lang="en-US"/>
              <a:pPr>
                <a:defRPr/>
              </a:pPr>
              <a:t>2/27/2013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bg2"/>
                </a:solidFill>
              </a:defRPr>
            </a:lvl1pPr>
          </a:lstStyle>
          <a:p>
            <a:pPr>
              <a:defRPr/>
            </a:pPr>
            <a:fld id="{4E877F7A-4E15-4DD0-8B61-6C698E54356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600"/>
            </a:lvl1pPr>
            <a:lvl2pPr>
              <a:defRPr sz="3200"/>
            </a:lvl2pPr>
            <a:lvl3pPr>
              <a:defRPr sz="2800"/>
            </a:lvl3pPr>
            <a:lvl4pPr>
              <a:defRPr sz="2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2487C0E1-6AB5-4C35-928E-2145581F9E8A}" type="datetime1">
              <a:rPr lang="en-US"/>
              <a:pPr>
                <a:defRPr/>
              </a:pPr>
              <a:t>2/27/2013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25CB898C-D17F-42EF-B04D-502F31E79FD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
        <p:nvSpPr>
          <p:cNvPr id="6" name="Date Placeholder 8"/>
          <p:cNvSpPr>
            <a:spLocks noGrp="1"/>
          </p:cNvSpPr>
          <p:nvPr>
            <p:ph type="dt" sz="half" idx="10"/>
          </p:nvPr>
        </p:nvSpPr>
        <p:spPr/>
        <p:txBody>
          <a:bodyPr/>
          <a:lstStyle>
            <a:lvl1pPr>
              <a:defRPr>
                <a:solidFill>
                  <a:srgbClr val="FFFFFF"/>
                </a:solidFill>
              </a:defRPr>
            </a:lvl1pPr>
          </a:lstStyle>
          <a:p>
            <a:pPr>
              <a:defRPr/>
            </a:pPr>
            <a:fld id="{4E6DC7F5-4A45-4412-A279-9BCA7D9A99FC}" type="datetime1">
              <a:rPr lang="en-US"/>
              <a:pPr>
                <a:defRPr/>
              </a:pPr>
              <a:t>2/27/2013</a:t>
            </a:fld>
            <a:endParaRPr lang="en-US"/>
          </a:p>
        </p:txBody>
      </p:sp>
      <p:sp>
        <p:nvSpPr>
          <p:cNvPr id="7" name="Slide Number Placeholder 9"/>
          <p:cNvSpPr>
            <a:spLocks noGrp="1"/>
          </p:cNvSpPr>
          <p:nvPr>
            <p:ph type="sldNum" sz="quarter" idx="11"/>
          </p:nvPr>
        </p:nvSpPr>
        <p:spPr/>
        <p:txBody>
          <a:bodyPr/>
          <a:lstStyle>
            <a:lvl1pPr>
              <a:defRPr>
                <a:solidFill>
                  <a:schemeClr val="bg2"/>
                </a:solidFill>
              </a:defRPr>
            </a:lvl1pPr>
          </a:lstStyle>
          <a:p>
            <a:pPr>
              <a:defRPr/>
            </a:pPr>
            <a:fld id="{00502E81-1621-4068-8C2C-5675F01F6F44}" type="slidenum">
              <a:rPr lang="en-US"/>
              <a:pPr>
                <a:defRPr/>
              </a:pPr>
              <a:t>‹#›</a:t>
            </a:fld>
            <a:endParaRPr lang="en-US"/>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E36331AC-84B8-49EB-8317-B9F84613267F}" type="datetime1">
              <a:rPr lang="en-US"/>
              <a:pPr>
                <a:defRPr/>
              </a:pPr>
              <a:t>2/27/2013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F0BA8E15-4894-412E-94A4-0CA29EBD3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Date Placeholder 3"/>
          <p:cNvSpPr>
            <a:spLocks noGrp="1"/>
          </p:cNvSpPr>
          <p:nvPr>
            <p:ph type="dt" sz="half" idx="10"/>
          </p:nvPr>
        </p:nvSpPr>
        <p:spPr/>
        <p:txBody>
          <a:bodyPr/>
          <a:lstStyle>
            <a:lvl1pPr>
              <a:defRPr/>
            </a:lvl1pPr>
          </a:lstStyle>
          <a:p>
            <a:pPr>
              <a:defRPr/>
            </a:pPr>
            <a:fld id="{16D7939C-C8BB-45B1-A1EF-CD7347D935E6}" type="datetime1">
              <a:rPr lang="en-US"/>
              <a:pPr>
                <a:defRPr/>
              </a:pPr>
              <a:t>2/27/2013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FCF94B60-EC48-4CC1-84FC-BEB5739FE9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3F0BA5-A6D9-42F5-A230-B05857C290AA}" type="datetime1">
              <a:rPr lang="en-US"/>
              <a:pPr>
                <a:defRPr/>
              </a:pPr>
              <a:t>2/27/2013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4403CFC1-88B6-4CEE-8436-BCAE613D518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52400" y="150813"/>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lstStyle>
          <a:p>
            <a:pPr>
              <a:defRPr/>
            </a:pPr>
            <a:fld id="{7A76085B-5C03-49BA-B8F4-66E2729B79C5}" type="datetime1">
              <a:rPr lang="en-US"/>
              <a:pPr>
                <a:defRPr/>
              </a:pPr>
              <a:t>2/27/2013</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7F6F9D72-D3BA-49AF-8B7C-F2B57EA88D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7"/>
          <p:cNvSpPr/>
          <p:nvPr/>
        </p:nvSpPr>
        <p:spPr>
          <a:xfrm>
            <a:off x="7010400" y="150813"/>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
        <p:nvSpPr>
          <p:cNvPr id="8" name="Date Placeholder 4"/>
          <p:cNvSpPr>
            <a:spLocks noGrp="1"/>
          </p:cNvSpPr>
          <p:nvPr>
            <p:ph type="dt" sz="half" idx="10"/>
          </p:nvPr>
        </p:nvSpPr>
        <p:spPr/>
        <p:txBody>
          <a:bodyPr/>
          <a:lstStyle>
            <a:lvl1pPr>
              <a:defRPr/>
            </a:lvl1pPr>
          </a:lstStyle>
          <a:p>
            <a:pPr>
              <a:defRPr/>
            </a:pPr>
            <a:fld id="{D57F853F-9702-4317-ACEC-5954AD7286C5}" type="datetime1">
              <a:rPr lang="en-US"/>
              <a:pPr>
                <a:defRPr/>
              </a:pPr>
              <a:t>2/27/2013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rgbClr val="FFFFFF"/>
                </a:solidFill>
              </a:defRPr>
            </a:lvl1pPr>
          </a:lstStyle>
          <a:p>
            <a:pPr>
              <a:defRPr/>
            </a:pPr>
            <a:fld id="{BB5FAF0C-1380-4780-B924-00DCD23BA5A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ectangle 8"/>
          <p:cNvSpPr/>
          <p:nvPr/>
        </p:nvSpPr>
        <p:spPr>
          <a:xfrm>
            <a:off x="7010400" y="150813"/>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A19EBDBA-400C-4467-AE9D-E3E7AFFD57B7}" type="datetime1">
              <a:rPr lang="en-US"/>
              <a:pPr>
                <a:defRPr/>
              </a:pPr>
              <a:t>2/27/2013</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429149DC-270F-4766-A1DD-39A0491AD27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fontAlgn="auto">
              <a:spcBef>
                <a:spcPts val="0"/>
              </a:spcBef>
              <a:spcAft>
                <a:spcPts val="0"/>
              </a:spcAft>
              <a:defRPr sz="1100">
                <a:solidFill>
                  <a:schemeClr val="tx2"/>
                </a:solidFill>
                <a:latin typeface="+mn-lt"/>
                <a:cs typeface="+mn-cs"/>
              </a:defRPr>
            </a:lvl1pPr>
          </a:lstStyle>
          <a:p>
            <a:pPr>
              <a:defRPr/>
            </a:pPr>
            <a:fld id="{733A8745-35F8-41C3-B5C0-590FCF70382E}" type="datetime1">
              <a:rPr lang="en-US"/>
              <a:pPr>
                <a:defRPr/>
              </a:pPr>
              <a:t>2/27/2013</a:t>
            </a:fld>
            <a:endParaRPr lang="en-US"/>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fontAlgn="auto">
              <a:spcBef>
                <a:spcPts val="0"/>
              </a:spcBef>
              <a:spcAft>
                <a:spcPts val="0"/>
              </a:spcAft>
              <a:defRPr sz="11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234363" y="6354763"/>
            <a:ext cx="582612" cy="274637"/>
          </a:xfrm>
          <a:prstGeom prst="rect">
            <a:avLst/>
          </a:prstGeom>
          <a:ln w="19050">
            <a:noFill/>
          </a:ln>
        </p:spPr>
        <p:txBody>
          <a:bodyPr vert="horz" lIns="91440" tIns="45720" rIns="91440" bIns="45720" rtlCol="0" anchor="ctr"/>
          <a:lstStyle>
            <a:lvl1pPr algn="ctr" fontAlgn="auto">
              <a:spcBef>
                <a:spcPts val="0"/>
              </a:spcBef>
              <a:spcAft>
                <a:spcPts val="0"/>
              </a:spcAft>
              <a:defRPr sz="1100">
                <a:solidFill>
                  <a:schemeClr val="tx2"/>
                </a:solidFill>
                <a:latin typeface="+mn-lt"/>
                <a:cs typeface="+mn-cs"/>
              </a:defRPr>
            </a:lvl1pPr>
          </a:lstStyle>
          <a:p>
            <a:pPr>
              <a:defRPr/>
            </a:pPr>
            <a:fld id="{4AB318CF-73B3-45D8-8F38-0714ED25840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86" r:id="rId7"/>
    <p:sldLayoutId id="2147483687" r:id="rId8"/>
    <p:sldLayoutId id="2147483688" r:id="rId9"/>
    <p:sldLayoutId id="2147483679" r:id="rId10"/>
    <p:sldLayoutId id="2147483689" r:id="rId11"/>
  </p:sldLayoutIdLst>
  <p:hf hdr="0" ftr="0" dt="0"/>
  <p:txStyles>
    <p:titleStyle>
      <a:lvl1pPr algn="ctr" rtl="0" eaLnBrk="0" fontAlgn="base" hangingPunct="0">
        <a:spcBef>
          <a:spcPct val="0"/>
        </a:spcBef>
        <a:spcAft>
          <a:spcPct val="0"/>
        </a:spcAft>
        <a:defRPr sz="4000" kern="1200" cap="all" spc="200">
          <a:solidFill>
            <a:schemeClr val="bg1"/>
          </a:solidFill>
          <a:latin typeface="Calibri" pitchFamily="34" charset="0"/>
          <a:ea typeface="+mj-ea"/>
          <a:cs typeface="+mj-cs"/>
        </a:defRPr>
      </a:lvl1pPr>
      <a:lvl2pPr algn="ctr" rtl="0" eaLnBrk="0" fontAlgn="base" hangingPunct="0">
        <a:spcBef>
          <a:spcPct val="0"/>
        </a:spcBef>
        <a:spcAft>
          <a:spcPct val="0"/>
        </a:spcAft>
        <a:defRPr sz="4000">
          <a:solidFill>
            <a:schemeClr val="bg1"/>
          </a:solidFill>
          <a:latin typeface="Calibri" pitchFamily="34" charset="0"/>
        </a:defRPr>
      </a:lvl2pPr>
      <a:lvl3pPr algn="ctr" rtl="0" eaLnBrk="0" fontAlgn="base" hangingPunct="0">
        <a:spcBef>
          <a:spcPct val="0"/>
        </a:spcBef>
        <a:spcAft>
          <a:spcPct val="0"/>
        </a:spcAft>
        <a:defRPr sz="4000">
          <a:solidFill>
            <a:schemeClr val="bg1"/>
          </a:solidFill>
          <a:latin typeface="Calibri" pitchFamily="34" charset="0"/>
        </a:defRPr>
      </a:lvl3pPr>
      <a:lvl4pPr algn="ctr" rtl="0" eaLnBrk="0" fontAlgn="base" hangingPunct="0">
        <a:spcBef>
          <a:spcPct val="0"/>
        </a:spcBef>
        <a:spcAft>
          <a:spcPct val="0"/>
        </a:spcAft>
        <a:defRPr sz="4000">
          <a:solidFill>
            <a:schemeClr val="bg1"/>
          </a:solidFill>
          <a:latin typeface="Calibri" pitchFamily="34" charset="0"/>
        </a:defRPr>
      </a:lvl4pPr>
      <a:lvl5pPr algn="ctr" rtl="0" eaLnBrk="0" fontAlgn="base" hangingPunct="0">
        <a:spcBef>
          <a:spcPct val="0"/>
        </a:spcBef>
        <a:spcAft>
          <a:spcPct val="0"/>
        </a:spcAft>
        <a:defRPr sz="4000">
          <a:solidFill>
            <a:schemeClr val="bg1"/>
          </a:solidFill>
          <a:latin typeface="Calibri" pitchFamily="34" charset="0"/>
        </a:defRPr>
      </a:lvl5pPr>
      <a:lvl6pPr marL="457200" algn="ctr" rtl="0" fontAlgn="base">
        <a:spcBef>
          <a:spcPct val="0"/>
        </a:spcBef>
        <a:spcAft>
          <a:spcPct val="0"/>
        </a:spcAft>
        <a:defRPr sz="4000">
          <a:solidFill>
            <a:schemeClr val="bg1"/>
          </a:solidFill>
          <a:latin typeface="Calibri" pitchFamily="34" charset="0"/>
        </a:defRPr>
      </a:lvl6pPr>
      <a:lvl7pPr marL="914400" algn="ctr" rtl="0" fontAlgn="base">
        <a:spcBef>
          <a:spcPct val="0"/>
        </a:spcBef>
        <a:spcAft>
          <a:spcPct val="0"/>
        </a:spcAft>
        <a:defRPr sz="4000">
          <a:solidFill>
            <a:schemeClr val="bg1"/>
          </a:solidFill>
          <a:latin typeface="Calibri" pitchFamily="34" charset="0"/>
        </a:defRPr>
      </a:lvl7pPr>
      <a:lvl8pPr marL="1371600" algn="ctr" rtl="0" fontAlgn="base">
        <a:spcBef>
          <a:spcPct val="0"/>
        </a:spcBef>
        <a:spcAft>
          <a:spcPct val="0"/>
        </a:spcAft>
        <a:defRPr sz="4000">
          <a:solidFill>
            <a:schemeClr val="bg1"/>
          </a:solidFill>
          <a:latin typeface="Calibri" pitchFamily="34" charset="0"/>
        </a:defRPr>
      </a:lvl8pPr>
      <a:lvl9pPr marL="1828800" algn="ctr" rtl="0" fontAlgn="base">
        <a:spcBef>
          <a:spcPct val="0"/>
        </a:spcBef>
        <a:spcAft>
          <a:spcPct val="0"/>
        </a:spcAft>
        <a:defRPr sz="4000">
          <a:solidFill>
            <a:schemeClr val="bg1"/>
          </a:solidFill>
          <a:latin typeface="Calibri" pitchFamily="34" charset="0"/>
        </a:defRPr>
      </a:lvl9pPr>
    </p:titleStyle>
    <p:bodyStyle>
      <a:lvl1pPr marL="273050" indent="-228600" algn="l" rtl="0" eaLnBrk="0" fontAlgn="base" hangingPunct="0">
        <a:spcBef>
          <a:spcPct val="20000"/>
        </a:spcBef>
        <a:spcAft>
          <a:spcPct val="0"/>
        </a:spcAft>
        <a:buClr>
          <a:schemeClr val="accent1"/>
        </a:buClr>
        <a:buFont typeface="Wingdings 2" pitchFamily="18" charset="2"/>
        <a:buChar char=""/>
        <a:defRPr sz="3600" kern="1200" spc="150">
          <a:solidFill>
            <a:schemeClr val="tx2"/>
          </a:solidFill>
          <a:latin typeface="Calibri" pitchFamily="34" charset="0"/>
          <a:ea typeface="+mn-ea"/>
          <a:cs typeface="+mn-cs"/>
        </a:defRPr>
      </a:lvl1pPr>
      <a:lvl2pPr marL="547688" indent="-182563" algn="l" rtl="0" eaLnBrk="0" fontAlgn="base" hangingPunct="0">
        <a:spcBef>
          <a:spcPct val="20000"/>
        </a:spcBef>
        <a:spcAft>
          <a:spcPct val="0"/>
        </a:spcAft>
        <a:buClr>
          <a:schemeClr val="accent2"/>
        </a:buClr>
        <a:buFont typeface="Wingdings" pitchFamily="2" charset="2"/>
        <a:buChar char="§"/>
        <a:defRPr sz="3200" kern="1200" spc="100">
          <a:solidFill>
            <a:schemeClr val="tx2"/>
          </a:solidFill>
          <a:latin typeface="Calibri" pitchFamily="34" charset="0"/>
          <a:ea typeface="+mn-ea"/>
          <a:cs typeface="+mn-cs"/>
        </a:defRPr>
      </a:lvl2pPr>
      <a:lvl3pPr marL="822325" indent="-182563" algn="l" rtl="0" eaLnBrk="0" fontAlgn="base" hangingPunct="0">
        <a:spcBef>
          <a:spcPct val="20000"/>
        </a:spcBef>
        <a:spcAft>
          <a:spcPct val="0"/>
        </a:spcAft>
        <a:buClr>
          <a:srgbClr val="928B70"/>
        </a:buClr>
        <a:buFont typeface="Wingdings" pitchFamily="2" charset="2"/>
        <a:buChar char="§"/>
        <a:defRPr sz="2800" kern="1200" spc="100">
          <a:solidFill>
            <a:schemeClr val="tx2"/>
          </a:solidFill>
          <a:latin typeface="Calibri" pitchFamily="34" charset="0"/>
          <a:ea typeface="+mn-ea"/>
          <a:cs typeface="+mn-cs"/>
        </a:defRPr>
      </a:lvl3pPr>
      <a:lvl4pPr marL="1096963" indent="-182563" algn="l" rtl="0" eaLnBrk="0" fontAlgn="base" hangingPunct="0">
        <a:spcBef>
          <a:spcPct val="20000"/>
        </a:spcBef>
        <a:spcAft>
          <a:spcPct val="0"/>
        </a:spcAft>
        <a:buClr>
          <a:srgbClr val="87706B"/>
        </a:buClr>
        <a:buFont typeface="Wingdings" pitchFamily="2" charset="2"/>
        <a:buChar char="§"/>
        <a:defRPr sz="2400" kern="1200">
          <a:solidFill>
            <a:schemeClr val="tx2"/>
          </a:solidFill>
          <a:latin typeface="Calibri" pitchFamily="34" charset="0"/>
          <a:ea typeface="+mn-ea"/>
          <a:cs typeface="+mn-cs"/>
        </a:defRPr>
      </a:lvl4pPr>
      <a:lvl5pPr marL="1279525" indent="-182563" algn="l" rtl="0" eaLnBrk="0" fontAlgn="base" hangingPunct="0">
        <a:spcBef>
          <a:spcPct val="20000"/>
        </a:spcBef>
        <a:spcAft>
          <a:spcPct val="0"/>
        </a:spcAft>
        <a:buClr>
          <a:srgbClr val="6F777D"/>
        </a:buClr>
        <a:buFont typeface="Wingdings" pitchFamily="2" charset="2"/>
        <a:buChar char="§"/>
        <a:defRPr sz="1300" kern="1200" spc="100">
          <a:solidFill>
            <a:schemeClr val="tx2"/>
          </a:solidFill>
          <a:latin typeface="Calibri" pitchFamily="34" charset="0"/>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2052638"/>
            <a:ext cx="1981200" cy="1828800"/>
          </a:xfrm>
        </p:spPr>
        <p:txBody>
          <a:bodyPr>
            <a:noAutofit/>
          </a:bodyPr>
          <a:lstStyle/>
          <a:p>
            <a:pPr eaLnBrk="1" fontAlgn="auto" hangingPunct="1">
              <a:spcAft>
                <a:spcPts val="0"/>
              </a:spcAft>
              <a:defRPr/>
            </a:pPr>
            <a:endParaRPr lang="en-US" sz="1400" dirty="0" smtClean="0"/>
          </a:p>
        </p:txBody>
      </p:sp>
      <p:sp>
        <p:nvSpPr>
          <p:cNvPr id="2" name="Title 1"/>
          <p:cNvSpPr>
            <a:spLocks noGrp="1"/>
          </p:cNvSpPr>
          <p:nvPr>
            <p:ph type="title"/>
          </p:nvPr>
        </p:nvSpPr>
        <p:spPr>
          <a:xfrm>
            <a:off x="457200" y="2052638"/>
            <a:ext cx="6324600" cy="1828800"/>
          </a:xfrm>
        </p:spPr>
        <p:txBody>
          <a:bodyPr wrap="square" numCol="1" anchorCtr="0" compatLnSpc="1">
            <a:prstTxWarp prst="textNoShape">
              <a:avLst/>
            </a:prstTxWarp>
          </a:bodyPr>
          <a:lstStyle/>
          <a:p>
            <a:pPr eaLnBrk="1" hangingPunct="1">
              <a:defRPr/>
            </a:pPr>
            <a:r>
              <a:rPr lang="en-US" cap="none" smtClean="0"/>
              <a:t>TIPS FOR MAKING SUCCESSFUL</a:t>
            </a:r>
            <a:br>
              <a:rPr lang="en-US" cap="none" smtClean="0"/>
            </a:br>
            <a:r>
              <a:rPr lang="en-US" cap="none" smtClean="0"/>
              <a:t>SUBJECT PROPOSALS</a:t>
            </a:r>
            <a:br>
              <a:rPr lang="en-US" cap="none" smtClean="0"/>
            </a:br>
            <a:r>
              <a:rPr lang="en-US" sz="800" cap="none" smtClean="0"/>
              <a:t/>
            </a:r>
            <a:br>
              <a:rPr lang="en-US" sz="800" cap="none" smtClean="0"/>
            </a:br>
            <a:r>
              <a:rPr lang="en-US" sz="2800" cap="none" smtClean="0"/>
              <a:t>A Mini Workshop for the</a:t>
            </a:r>
            <a:br>
              <a:rPr lang="en-US" sz="2800" cap="none" smtClean="0"/>
            </a:br>
            <a:r>
              <a:rPr lang="en-US" sz="2800" cap="none" smtClean="0"/>
              <a:t>SACO-At-Large Meeting</a:t>
            </a:r>
            <a:br>
              <a:rPr lang="en-US" sz="2800" cap="none" smtClean="0"/>
            </a:br>
            <a:r>
              <a:rPr lang="en-US" sz="2800" cap="none" smtClean="0"/>
              <a:t/>
            </a:r>
            <a:br>
              <a:rPr lang="en-US" sz="2800" cap="none" smtClean="0"/>
            </a:br>
            <a:r>
              <a:rPr lang="en-US" sz="2400" cap="none" smtClean="0"/>
              <a:t>January 27, 2013</a:t>
            </a:r>
            <a:br>
              <a:rPr lang="en-US" sz="2400" cap="none" smtClean="0"/>
            </a:br>
            <a:endParaRPr lang="en-US" sz="2400" cap="none" smtClean="0"/>
          </a:p>
        </p:txBody>
      </p:sp>
      <p:sp>
        <p:nvSpPr>
          <p:cNvPr id="4" name="Subtitle 2"/>
          <p:cNvSpPr txBox="1">
            <a:spLocks/>
          </p:cNvSpPr>
          <p:nvPr/>
        </p:nvSpPr>
        <p:spPr>
          <a:xfrm>
            <a:off x="304800" y="5410200"/>
            <a:ext cx="8686800" cy="1295400"/>
          </a:xfrm>
          <a:prstGeom prst="rect">
            <a:avLst/>
          </a:prstGeom>
        </p:spPr>
        <p:txBody>
          <a:bodyPr anchor="ct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pPr fontAlgn="auto">
              <a:spcAft>
                <a:spcPts val="0"/>
              </a:spcAft>
              <a:defRPr/>
            </a:pPr>
            <a:r>
              <a:rPr lang="en-US" sz="2400" dirty="0" smtClean="0"/>
              <a:t>Janis L. Young</a:t>
            </a:r>
          </a:p>
          <a:p>
            <a:pPr fontAlgn="auto">
              <a:spcAft>
                <a:spcPts val="0"/>
              </a:spcAft>
              <a:defRPr/>
            </a:pPr>
            <a:r>
              <a:rPr lang="en-US" sz="2400" dirty="0" smtClean="0"/>
              <a:t>Policy and Standards Division</a:t>
            </a:r>
          </a:p>
          <a:p>
            <a:pPr fontAlgn="auto">
              <a:spcAft>
                <a:spcPts val="0"/>
              </a:spcAft>
              <a:defRPr/>
            </a:pPr>
            <a:r>
              <a:rPr lang="en-US" sz="2400" dirty="0" smtClean="0"/>
              <a:t>Library of Congress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en-US" dirty="0" smtClean="0"/>
              <a:t>Technical corrections</a:t>
            </a:r>
          </a:p>
          <a:p>
            <a:pPr lvl="1" eaLnBrk="1" hangingPunct="1">
              <a:defRPr/>
            </a:pPr>
            <a:r>
              <a:rPr lang="en-US" dirty="0" smtClean="0"/>
              <a:t>Qualifiers</a:t>
            </a:r>
          </a:p>
          <a:p>
            <a:pPr lvl="1" eaLnBrk="1" hangingPunct="1">
              <a:defRPr/>
            </a:pPr>
            <a:r>
              <a:rPr lang="en-US" dirty="0" smtClean="0"/>
              <a:t>Reference/syndetic structure</a:t>
            </a:r>
          </a:p>
          <a:p>
            <a:pPr lvl="1" eaLnBrk="1" hangingPunct="1">
              <a:defRPr/>
            </a:pPr>
            <a:r>
              <a:rPr lang="en-US" dirty="0" smtClean="0"/>
              <a:t>Scope notes</a:t>
            </a:r>
          </a:p>
          <a:p>
            <a:pPr eaLnBrk="1" hangingPunct="1">
              <a:defRPr/>
            </a:pPr>
            <a:r>
              <a:rPr lang="en-US" dirty="0" smtClean="0"/>
              <a:t>Research corrections of five minutes or less</a:t>
            </a:r>
          </a:p>
        </p:txBody>
      </p:sp>
      <p:sp>
        <p:nvSpPr>
          <p:cNvPr id="3" name="Title 2"/>
          <p:cNvSpPr>
            <a:spLocks noGrp="1"/>
          </p:cNvSpPr>
          <p:nvPr>
            <p:ph type="title"/>
          </p:nvPr>
        </p:nvSpPr>
        <p:spPr/>
        <p:txBody>
          <a:bodyPr/>
          <a:lstStyle/>
          <a:p>
            <a:pPr eaLnBrk="1" hangingPunct="1">
              <a:defRPr/>
            </a:pPr>
            <a:r>
              <a:rPr lang="en-US" dirty="0" smtClean="0"/>
              <a:t>What revisions does PSD make?</a:t>
            </a:r>
            <a:endParaRPr lang="en-US" dirty="0"/>
          </a:p>
        </p:txBody>
      </p:sp>
      <p:sp>
        <p:nvSpPr>
          <p:cNvPr id="4" name="Slide Number Placeholder 3"/>
          <p:cNvSpPr>
            <a:spLocks noGrp="1"/>
          </p:cNvSpPr>
          <p:nvPr>
            <p:ph type="sldNum" sz="quarter" idx="12"/>
          </p:nvPr>
        </p:nvSpPr>
        <p:spPr/>
        <p:txBody>
          <a:bodyPr/>
          <a:lstStyle/>
          <a:p>
            <a:pPr>
              <a:defRPr/>
            </a:pPr>
            <a:fld id="{CB326364-B3F5-4F57-92DE-8B027ABC6469}"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eaLnBrk="1" hangingPunct="1">
              <a:defRPr/>
            </a:pPr>
            <a:r>
              <a:rPr lang="en-US" dirty="0" smtClean="0"/>
              <a:t>Proposals that</a:t>
            </a:r>
          </a:p>
          <a:p>
            <a:pPr lvl="1" eaLnBrk="1" hangingPunct="1">
              <a:defRPr/>
            </a:pPr>
            <a:r>
              <a:rPr lang="en-US" dirty="0" smtClean="0"/>
              <a:t>Are considered</a:t>
            </a:r>
          </a:p>
          <a:p>
            <a:pPr lvl="2" eaLnBrk="1" hangingPunct="1">
              <a:defRPr/>
            </a:pPr>
            <a:r>
              <a:rPr lang="en-US" dirty="0" smtClean="0"/>
              <a:t>Does LCSH already contain a way to express the concept?</a:t>
            </a:r>
          </a:p>
          <a:p>
            <a:pPr lvl="2" eaLnBrk="1" hangingPunct="1">
              <a:defRPr/>
            </a:pPr>
            <a:r>
              <a:rPr lang="en-US" dirty="0" smtClean="0"/>
              <a:t>Is the proposed heading unambiguous?</a:t>
            </a:r>
          </a:p>
          <a:p>
            <a:pPr lvl="1" eaLnBrk="1" hangingPunct="1">
              <a:defRPr/>
            </a:pPr>
            <a:r>
              <a:rPr lang="en-US" dirty="0" smtClean="0"/>
              <a:t>Are well-researched</a:t>
            </a:r>
          </a:p>
          <a:p>
            <a:pPr lvl="2" eaLnBrk="1" hangingPunct="1">
              <a:defRPr/>
            </a:pPr>
            <a:r>
              <a:rPr lang="en-US" dirty="0" smtClean="0"/>
              <a:t>Were the standard reference sources in the field consulted?</a:t>
            </a:r>
          </a:p>
          <a:p>
            <a:pPr lvl="1" eaLnBrk="1" hangingPunct="1">
              <a:defRPr/>
            </a:pPr>
            <a:r>
              <a:rPr lang="en-US" dirty="0" smtClean="0"/>
              <a:t>Follow the guidelines as presented in SHM H 187, H 202, H 203, H 306, H 370-373, H 1285, etc.</a:t>
            </a:r>
            <a:endParaRPr lang="en-US" dirty="0"/>
          </a:p>
        </p:txBody>
      </p:sp>
      <p:sp>
        <p:nvSpPr>
          <p:cNvPr id="3" name="Title 2"/>
          <p:cNvSpPr>
            <a:spLocks noGrp="1"/>
          </p:cNvSpPr>
          <p:nvPr>
            <p:ph type="title"/>
          </p:nvPr>
        </p:nvSpPr>
        <p:spPr/>
        <p:txBody>
          <a:bodyPr/>
          <a:lstStyle/>
          <a:p>
            <a:pPr eaLnBrk="1" hangingPunct="1">
              <a:defRPr/>
            </a:pPr>
            <a:r>
              <a:rPr lang="en-US" dirty="0" smtClean="0"/>
              <a:t>What does PSD ask of catalogers?</a:t>
            </a:r>
            <a:endParaRPr lang="en-US" dirty="0"/>
          </a:p>
        </p:txBody>
      </p:sp>
      <p:sp>
        <p:nvSpPr>
          <p:cNvPr id="4" name="Slide Number Placeholder 3"/>
          <p:cNvSpPr>
            <a:spLocks noGrp="1"/>
          </p:cNvSpPr>
          <p:nvPr>
            <p:ph type="sldNum" sz="quarter" idx="12"/>
          </p:nvPr>
        </p:nvSpPr>
        <p:spPr/>
        <p:txBody>
          <a:bodyPr/>
          <a:lstStyle/>
          <a:p>
            <a:pPr>
              <a:defRPr/>
            </a:pPr>
            <a:fld id="{7F00F03B-B884-49D1-AA87-263C2F699037}"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en-US" dirty="0" smtClean="0"/>
              <a:t>Actual proposals from LC and SACO catalogers</a:t>
            </a:r>
          </a:p>
          <a:p>
            <a:pPr eaLnBrk="1" hangingPunct="1">
              <a:defRPr/>
            </a:pPr>
            <a:r>
              <a:rPr lang="en-US" dirty="0" smtClean="0"/>
              <a:t>Not intended to point fingers</a:t>
            </a:r>
          </a:p>
          <a:p>
            <a:pPr lvl="1" eaLnBrk="1" hangingPunct="1">
              <a:defRPr/>
            </a:pPr>
            <a:r>
              <a:rPr lang="en-US" dirty="0" smtClean="0"/>
              <a:t>Distinguishing information has been removed</a:t>
            </a:r>
          </a:p>
          <a:p>
            <a:pPr eaLnBrk="1" hangingPunct="1">
              <a:defRPr/>
            </a:pPr>
            <a:r>
              <a:rPr lang="en-US" dirty="0" smtClean="0"/>
              <a:t>Not a forum to debate policy</a:t>
            </a:r>
            <a:endParaRPr lang="en-US" dirty="0"/>
          </a:p>
        </p:txBody>
      </p:sp>
      <p:sp>
        <p:nvSpPr>
          <p:cNvPr id="3" name="Title 2"/>
          <p:cNvSpPr>
            <a:spLocks noGrp="1"/>
          </p:cNvSpPr>
          <p:nvPr>
            <p:ph type="title"/>
          </p:nvPr>
        </p:nvSpPr>
        <p:spPr/>
        <p:txBody>
          <a:bodyPr/>
          <a:lstStyle/>
          <a:p>
            <a:pPr eaLnBrk="1" hangingPunct="1">
              <a:defRPr/>
            </a:pPr>
            <a:r>
              <a:rPr lang="en-US" dirty="0" smtClean="0"/>
              <a:t>Record examples</a:t>
            </a:r>
            <a:endParaRPr lang="en-US" dirty="0"/>
          </a:p>
        </p:txBody>
      </p:sp>
      <p:sp>
        <p:nvSpPr>
          <p:cNvPr id="4" name="Slide Number Placeholder 3"/>
          <p:cNvSpPr>
            <a:spLocks noGrp="1"/>
          </p:cNvSpPr>
          <p:nvPr>
            <p:ph type="sldNum" sz="quarter" idx="12"/>
          </p:nvPr>
        </p:nvSpPr>
        <p:spPr/>
        <p:txBody>
          <a:bodyPr/>
          <a:lstStyle/>
          <a:p>
            <a:pPr>
              <a:defRPr/>
            </a:pPr>
            <a:fld id="{84A5751B-27BB-4048-BB3B-32147C4DC4E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en-US" dirty="0" smtClean="0"/>
              <a:t>What went wrong, what went right, and how could the proposal have been improved?</a:t>
            </a:r>
            <a:endParaRPr lang="en-US" dirty="0"/>
          </a:p>
        </p:txBody>
      </p:sp>
      <p:sp>
        <p:nvSpPr>
          <p:cNvPr id="3" name="Title 2"/>
          <p:cNvSpPr>
            <a:spLocks noGrp="1"/>
          </p:cNvSpPr>
          <p:nvPr>
            <p:ph type="title"/>
          </p:nvPr>
        </p:nvSpPr>
        <p:spPr/>
        <p:txBody>
          <a:bodyPr/>
          <a:lstStyle/>
          <a:p>
            <a:pPr eaLnBrk="1" hangingPunct="1">
              <a:defRPr/>
            </a:pPr>
            <a:r>
              <a:rPr lang="en-US" dirty="0" smtClean="0"/>
              <a:t>Record examples</a:t>
            </a:r>
            <a:endParaRPr lang="en-US" dirty="0"/>
          </a:p>
        </p:txBody>
      </p:sp>
      <p:sp>
        <p:nvSpPr>
          <p:cNvPr id="4" name="Slide Number Placeholder 3"/>
          <p:cNvSpPr>
            <a:spLocks noGrp="1"/>
          </p:cNvSpPr>
          <p:nvPr>
            <p:ph type="sldNum" sz="quarter" idx="12"/>
          </p:nvPr>
        </p:nvSpPr>
        <p:spPr/>
        <p:txBody>
          <a:bodyPr/>
          <a:lstStyle/>
          <a:p>
            <a:pPr>
              <a:defRPr/>
            </a:pPr>
            <a:fld id="{648EB7A8-AD6F-405D-85F7-BF3A0F195D76}"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defRPr/>
            </a:pPr>
            <a:r>
              <a:rPr lang="en-US" dirty="0" smtClean="0"/>
              <a:t>No one likes to have work returned to them</a:t>
            </a:r>
          </a:p>
          <a:p>
            <a:pPr eaLnBrk="1" hangingPunct="1">
              <a:defRPr/>
            </a:pPr>
            <a:r>
              <a:rPr lang="en-US" dirty="0" smtClean="0"/>
              <a:t>We need your help</a:t>
            </a:r>
          </a:p>
          <a:p>
            <a:pPr lvl="1" eaLnBrk="1" hangingPunct="1">
              <a:defRPr/>
            </a:pPr>
            <a:r>
              <a:rPr lang="en-US" dirty="0" smtClean="0"/>
              <a:t>You may have expertise that we do not</a:t>
            </a:r>
          </a:p>
          <a:p>
            <a:pPr lvl="1" eaLnBrk="1" hangingPunct="1">
              <a:defRPr/>
            </a:pPr>
            <a:r>
              <a:rPr lang="en-US" dirty="0" smtClean="0"/>
              <a:t>Projects to do</a:t>
            </a:r>
          </a:p>
          <a:p>
            <a:pPr lvl="1" eaLnBrk="1" hangingPunct="1">
              <a:defRPr/>
            </a:pPr>
            <a:r>
              <a:rPr lang="en-US" dirty="0" smtClean="0"/>
              <a:t>Constituents to help</a:t>
            </a:r>
          </a:p>
        </p:txBody>
      </p:sp>
      <p:sp>
        <p:nvSpPr>
          <p:cNvPr id="3" name="Title 2"/>
          <p:cNvSpPr>
            <a:spLocks noGrp="1"/>
          </p:cNvSpPr>
          <p:nvPr>
            <p:ph type="title"/>
          </p:nvPr>
        </p:nvSpPr>
        <p:spPr/>
        <p:txBody>
          <a:bodyPr/>
          <a:lstStyle/>
          <a:p>
            <a:pPr eaLnBrk="1" hangingPunct="1">
              <a:defRPr/>
            </a:pPr>
            <a:r>
              <a:rPr lang="en-US" dirty="0" smtClean="0"/>
              <a:t>Why?</a:t>
            </a:r>
            <a:endParaRPr lang="en-US" dirty="0"/>
          </a:p>
        </p:txBody>
      </p:sp>
      <p:sp>
        <p:nvSpPr>
          <p:cNvPr id="4" name="Slide Number Placeholder 3"/>
          <p:cNvSpPr>
            <a:spLocks noGrp="1"/>
          </p:cNvSpPr>
          <p:nvPr>
            <p:ph type="sldNum" sz="quarter" idx="12"/>
          </p:nvPr>
        </p:nvSpPr>
        <p:spPr/>
        <p:txBody>
          <a:bodyPr/>
          <a:lstStyle/>
          <a:p>
            <a:pPr>
              <a:defRPr/>
            </a:pPr>
            <a:fld id="{17162D6C-FEEB-498D-A481-64F6DD0C1A0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74320" eaLnBrk="1" fontAlgn="auto" hangingPunct="1">
              <a:spcAft>
                <a:spcPts val="0"/>
              </a:spcAft>
              <a:defRPr/>
            </a:pPr>
            <a:r>
              <a:rPr lang="en-US" dirty="0" smtClean="0"/>
              <a:t>March-November 2012</a:t>
            </a:r>
          </a:p>
          <a:p>
            <a:pPr marL="548640" lvl="1" indent="-182880" eaLnBrk="1" fontAlgn="auto" hangingPunct="1">
              <a:spcAft>
                <a:spcPts val="0"/>
              </a:spcAft>
              <a:defRPr/>
            </a:pPr>
            <a:r>
              <a:rPr lang="en-US" dirty="0" smtClean="0"/>
              <a:t>5,352 total proposals</a:t>
            </a:r>
          </a:p>
          <a:p>
            <a:pPr marL="822960" lvl="2" indent="-182880" eaLnBrk="1" fontAlgn="auto" hangingPunct="1">
              <a:spcAft>
                <a:spcPts val="0"/>
              </a:spcAft>
              <a:buClr>
                <a:schemeClr val="accent3"/>
              </a:buClr>
              <a:defRPr/>
            </a:pPr>
            <a:r>
              <a:rPr lang="en-US" dirty="0" smtClean="0"/>
              <a:t>3,958 approved</a:t>
            </a:r>
          </a:p>
          <a:p>
            <a:pPr marL="822960" lvl="2" indent="-182880" eaLnBrk="1" fontAlgn="auto" hangingPunct="1">
              <a:spcAft>
                <a:spcPts val="0"/>
              </a:spcAft>
              <a:buClr>
                <a:schemeClr val="accent3"/>
              </a:buClr>
              <a:defRPr/>
            </a:pPr>
            <a:r>
              <a:rPr lang="en-US" dirty="0" smtClean="0"/>
              <a:t>1,294 (26%) not accepted</a:t>
            </a:r>
          </a:p>
          <a:p>
            <a:pPr marL="1097280" lvl="3" indent="-182880" eaLnBrk="1" fontAlgn="auto" hangingPunct="1">
              <a:spcAft>
                <a:spcPts val="0"/>
              </a:spcAft>
              <a:buClr>
                <a:schemeClr val="accent4"/>
              </a:buClr>
              <a:defRPr/>
            </a:pPr>
            <a:r>
              <a:rPr lang="en-US" dirty="0" smtClean="0"/>
              <a:t>Not approved</a:t>
            </a:r>
          </a:p>
          <a:p>
            <a:pPr marL="1097280" lvl="3" indent="-182880" eaLnBrk="1" fontAlgn="auto" hangingPunct="1">
              <a:spcAft>
                <a:spcPts val="0"/>
              </a:spcAft>
              <a:buClr>
                <a:schemeClr val="accent4"/>
              </a:buClr>
              <a:defRPr/>
            </a:pPr>
            <a:r>
              <a:rPr lang="en-US" dirty="0" smtClean="0"/>
              <a:t>Resubmit</a:t>
            </a:r>
          </a:p>
          <a:p>
            <a:pPr marL="1097280" lvl="3" indent="-182880" eaLnBrk="1" fontAlgn="auto" hangingPunct="1">
              <a:spcAft>
                <a:spcPts val="0"/>
              </a:spcAft>
              <a:buClr>
                <a:schemeClr val="accent4"/>
              </a:buClr>
              <a:defRPr/>
            </a:pPr>
            <a:r>
              <a:rPr lang="en-US" dirty="0" smtClean="0"/>
              <a:t>Not necessary</a:t>
            </a:r>
            <a:endParaRPr lang="en-US" dirty="0"/>
          </a:p>
        </p:txBody>
      </p:sp>
      <p:sp>
        <p:nvSpPr>
          <p:cNvPr id="2" name="Title 1"/>
          <p:cNvSpPr>
            <a:spLocks noGrp="1"/>
          </p:cNvSpPr>
          <p:nvPr>
            <p:ph type="title"/>
          </p:nvPr>
        </p:nvSpPr>
        <p:spPr/>
        <p:txBody>
          <a:bodyPr/>
          <a:lstStyle/>
          <a:p>
            <a:pPr eaLnBrk="1" fontAlgn="auto" hangingPunct="1">
              <a:spcAft>
                <a:spcPts val="0"/>
              </a:spcAft>
              <a:defRPr/>
            </a:pPr>
            <a:r>
              <a:rPr lang="en-US" dirty="0" smtClean="0"/>
              <a:t>Proposal Statistics</a:t>
            </a:r>
            <a:endParaRPr lang="en-US" dirty="0"/>
          </a:p>
        </p:txBody>
      </p:sp>
      <p:sp>
        <p:nvSpPr>
          <p:cNvPr id="4" name="Slide Number Placeholder 3"/>
          <p:cNvSpPr>
            <a:spLocks noGrp="1"/>
          </p:cNvSpPr>
          <p:nvPr>
            <p:ph type="sldNum" sz="quarter" idx="12"/>
          </p:nvPr>
        </p:nvSpPr>
        <p:spPr/>
        <p:txBody>
          <a:bodyPr/>
          <a:lstStyle/>
          <a:p>
            <a:pPr>
              <a:defRPr/>
            </a:pPr>
            <a:fld id="{4A810210-C88F-4E86-8FDF-5BA24FDFC8A5}"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304800" y="1600200"/>
          <a:ext cx="86868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pPr eaLnBrk="1" fontAlgn="auto" hangingPunct="1">
              <a:spcAft>
                <a:spcPts val="0"/>
              </a:spcAft>
              <a:defRPr/>
            </a:pPr>
            <a:r>
              <a:rPr lang="en-US" dirty="0" smtClean="0"/>
              <a:t>Summaries from 2012</a:t>
            </a:r>
            <a:endParaRPr lang="en-US" dirty="0"/>
          </a:p>
        </p:txBody>
      </p:sp>
      <p:sp>
        <p:nvSpPr>
          <p:cNvPr id="3" name="Slide Number Placeholder 2"/>
          <p:cNvSpPr>
            <a:spLocks noGrp="1"/>
          </p:cNvSpPr>
          <p:nvPr>
            <p:ph type="sldNum" sz="quarter" idx="12"/>
          </p:nvPr>
        </p:nvSpPr>
        <p:spPr/>
        <p:txBody>
          <a:bodyPr/>
          <a:lstStyle/>
          <a:p>
            <a:pPr>
              <a:defRPr/>
            </a:pPr>
            <a:fld id="{93EF00CD-0759-425C-B474-2E58FA639A8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274320" eaLnBrk="1" fontAlgn="auto" hangingPunct="1">
              <a:spcAft>
                <a:spcPts val="0"/>
              </a:spcAft>
              <a:defRPr/>
            </a:pPr>
            <a:r>
              <a:rPr lang="en-US" dirty="0" smtClean="0"/>
              <a:t>Six broad categories of unaccepted proposals</a:t>
            </a:r>
          </a:p>
          <a:p>
            <a:pPr marL="548640" lvl="1" indent="-182880" eaLnBrk="1" fontAlgn="auto" hangingPunct="1">
              <a:spcAft>
                <a:spcPts val="0"/>
              </a:spcAft>
              <a:defRPr/>
            </a:pPr>
            <a:r>
              <a:rPr lang="en-US" dirty="0" smtClean="0"/>
              <a:t>SHM instructions were not followed</a:t>
            </a:r>
          </a:p>
          <a:p>
            <a:pPr marL="548640" lvl="1" indent="-182880" eaLnBrk="1" fontAlgn="auto" hangingPunct="1">
              <a:spcAft>
                <a:spcPts val="0"/>
              </a:spcAft>
              <a:defRPr/>
            </a:pPr>
            <a:r>
              <a:rPr lang="en-US" dirty="0" smtClean="0"/>
              <a:t>Concept was already represented in LCSH</a:t>
            </a:r>
          </a:p>
          <a:p>
            <a:pPr marL="548640" lvl="1" indent="-182880" eaLnBrk="1" fontAlgn="auto" hangingPunct="1">
              <a:spcAft>
                <a:spcPts val="0"/>
              </a:spcAft>
              <a:defRPr/>
            </a:pPr>
            <a:r>
              <a:rPr lang="en-US" dirty="0" smtClean="0"/>
              <a:t>Proposed heading was vague or not well researched</a:t>
            </a:r>
          </a:p>
          <a:p>
            <a:pPr marL="548640" lvl="1" indent="-182880" eaLnBrk="1" fontAlgn="auto" hangingPunct="1">
              <a:spcAft>
                <a:spcPts val="0"/>
              </a:spcAft>
              <a:defRPr/>
            </a:pPr>
            <a:r>
              <a:rPr lang="en-US" dirty="0" smtClean="0"/>
              <a:t>More proposals were necessary</a:t>
            </a:r>
          </a:p>
          <a:p>
            <a:pPr marL="548640" lvl="1" indent="-182880" eaLnBrk="1" fontAlgn="auto" hangingPunct="1">
              <a:spcAft>
                <a:spcPts val="0"/>
              </a:spcAft>
              <a:defRPr/>
            </a:pPr>
            <a:r>
              <a:rPr lang="en-US" dirty="0" smtClean="0"/>
              <a:t>There was no precedent for the heading, references, etc.</a:t>
            </a:r>
          </a:p>
          <a:p>
            <a:pPr marL="548640" lvl="1" indent="-182880" eaLnBrk="1" fontAlgn="auto" hangingPunct="1">
              <a:spcAft>
                <a:spcPts val="0"/>
              </a:spcAft>
              <a:defRPr/>
            </a:pPr>
            <a:r>
              <a:rPr lang="en-US" dirty="0" smtClean="0"/>
              <a:t>Other</a:t>
            </a:r>
            <a:endParaRPr lang="en-US" dirty="0"/>
          </a:p>
        </p:txBody>
      </p:sp>
      <p:sp>
        <p:nvSpPr>
          <p:cNvPr id="3" name="Title 2"/>
          <p:cNvSpPr>
            <a:spLocks noGrp="1"/>
          </p:cNvSpPr>
          <p:nvPr>
            <p:ph type="title"/>
          </p:nvPr>
        </p:nvSpPr>
        <p:spPr/>
        <p:txBody>
          <a:bodyPr/>
          <a:lstStyle/>
          <a:p>
            <a:pPr eaLnBrk="1" fontAlgn="auto" hangingPunct="1">
              <a:spcAft>
                <a:spcPts val="0"/>
              </a:spcAft>
              <a:defRPr/>
            </a:pPr>
            <a:r>
              <a:rPr lang="en-US" dirty="0" smtClean="0"/>
              <a:t>Summaries from 2012</a:t>
            </a:r>
            <a:endParaRPr lang="en-US" dirty="0"/>
          </a:p>
        </p:txBody>
      </p:sp>
      <p:sp>
        <p:nvSpPr>
          <p:cNvPr id="4" name="Slide Number Placeholder 3"/>
          <p:cNvSpPr>
            <a:spLocks noGrp="1"/>
          </p:cNvSpPr>
          <p:nvPr>
            <p:ph type="sldNum" sz="quarter" idx="12"/>
          </p:nvPr>
        </p:nvSpPr>
        <p:spPr/>
        <p:txBody>
          <a:bodyPr/>
          <a:lstStyle/>
          <a:p>
            <a:pPr>
              <a:defRPr/>
            </a:pPr>
            <a:fld id="{67283090-2884-4027-A845-245FBC4FE69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Summaries from 2012</a:t>
            </a:r>
            <a:endParaRPr lang="en-US" dirty="0"/>
          </a:p>
        </p:txBody>
      </p:sp>
      <p:graphicFrame>
        <p:nvGraphicFramePr>
          <p:cNvPr id="4" name="Chart 3"/>
          <p:cNvGraphicFramePr>
            <a:graphicFrameLocks/>
          </p:cNvGraphicFramePr>
          <p:nvPr/>
        </p:nvGraphicFramePr>
        <p:xfrm>
          <a:off x="228600" y="1676400"/>
          <a:ext cx="8686800" cy="50292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nvGraphicFramePr>
        <p:xfrm>
          <a:off x="194481" y="1524000"/>
          <a:ext cx="8915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a:defRPr/>
            </a:pPr>
            <a:fld id="{8B660798-A993-45DC-B5AF-65346B4F521F}"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152400" y="1600200"/>
          <a:ext cx="88392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wrap="square" numCol="1" anchorCtr="0" compatLnSpc="1">
            <a:prstTxWarp prst="textNoShape">
              <a:avLst/>
            </a:prstTxWarp>
            <a:normAutofit/>
          </a:bodyPr>
          <a:lstStyle/>
          <a:p>
            <a:pPr eaLnBrk="1" hangingPunct="1"/>
            <a:r>
              <a:rPr lang="en-US" sz="3600" cap="none" smtClean="0"/>
              <a:t>DID NOT FOLLOW SHM INSTRUCTIONS (31% of total)</a:t>
            </a:r>
          </a:p>
        </p:txBody>
      </p:sp>
      <p:sp>
        <p:nvSpPr>
          <p:cNvPr id="3" name="Slide Number Placeholder 2"/>
          <p:cNvSpPr>
            <a:spLocks noGrp="1"/>
          </p:cNvSpPr>
          <p:nvPr>
            <p:ph type="sldNum" sz="quarter" idx="12"/>
          </p:nvPr>
        </p:nvSpPr>
        <p:spPr/>
        <p:txBody>
          <a:bodyPr/>
          <a:lstStyle/>
          <a:p>
            <a:pPr>
              <a:defRPr/>
            </a:pPr>
            <a:fld id="{9820CADC-61B9-4E7A-91C0-00A14661B6F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Concept Already in LCSH</a:t>
            </a:r>
            <a:br>
              <a:rPr lang="en-US" dirty="0" smtClean="0"/>
            </a:br>
            <a:r>
              <a:rPr lang="en-US" dirty="0" smtClean="0"/>
              <a:t>(</a:t>
            </a:r>
            <a:r>
              <a:rPr lang="en-US" cap="none" dirty="0" smtClean="0"/>
              <a:t>23% of Total</a:t>
            </a:r>
            <a:r>
              <a:rPr lang="en-US" dirty="0" smtClean="0"/>
              <a:t>)</a:t>
            </a:r>
            <a:endParaRPr lang="en-US" dirty="0"/>
          </a:p>
        </p:txBody>
      </p:sp>
      <p:graphicFrame>
        <p:nvGraphicFramePr>
          <p:cNvPr id="6" name="Chart 5"/>
          <p:cNvGraphicFramePr>
            <a:graphicFrameLocks/>
          </p:cNvGraphicFramePr>
          <p:nvPr/>
        </p:nvGraphicFramePr>
        <p:xfrm>
          <a:off x="152400" y="1524000"/>
          <a:ext cx="88392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a:defRPr/>
            </a:pPr>
            <a:fld id="{25DC583C-5B06-48F6-BF03-2D011C5C0025}"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Intention/Lack of Research</a:t>
            </a:r>
            <a:br>
              <a:rPr lang="en-US" dirty="0" smtClean="0"/>
            </a:br>
            <a:r>
              <a:rPr lang="en-US" dirty="0" smtClean="0"/>
              <a:t>(</a:t>
            </a:r>
            <a:r>
              <a:rPr lang="en-US" cap="none" dirty="0" smtClean="0"/>
              <a:t>26% of total</a:t>
            </a:r>
            <a:r>
              <a:rPr lang="en-US" dirty="0" smtClean="0"/>
              <a:t>)</a:t>
            </a:r>
            <a:endParaRPr lang="en-US" dirty="0"/>
          </a:p>
        </p:txBody>
      </p:sp>
      <p:graphicFrame>
        <p:nvGraphicFramePr>
          <p:cNvPr id="5" name="Chart 4"/>
          <p:cNvGraphicFramePr>
            <a:graphicFrameLocks/>
          </p:cNvGraphicFramePr>
          <p:nvPr/>
        </p:nvGraphicFramePr>
        <p:xfrm>
          <a:off x="304800" y="1593376"/>
          <a:ext cx="86106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a:defRPr/>
            </a:pPr>
            <a:fld id="{AB073D83-B2D3-4E15-BE4C-EFB649BF44BD}"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themeOverride>
</file>

<file path=docProps/app.xml><?xml version="1.0" encoding="utf-8"?>
<Properties xmlns="http://schemas.openxmlformats.org/officeDocument/2006/extended-properties" xmlns:vt="http://schemas.openxmlformats.org/officeDocument/2006/docPropsVTypes">
  <Template>Grid</Template>
  <TotalTime>570</TotalTime>
  <Words>555</Words>
  <Application>Microsoft Office PowerPoint</Application>
  <PresentationFormat>On-screen Show (4:3)</PresentationFormat>
  <Paragraphs>75</Paragraphs>
  <Slides>13</Slides>
  <Notes>3</Notes>
  <HiddenSlides>0</HiddenSlides>
  <MMClips>0</MMClips>
  <ScaleCrop>false</ScaleCrop>
  <HeadingPairs>
    <vt:vector size="6" baseType="variant">
      <vt:variant>
        <vt:lpstr>Fonts Used</vt:lpstr>
      </vt:variant>
      <vt:variant>
        <vt:i4>5</vt:i4>
      </vt:variant>
      <vt:variant>
        <vt:lpstr>Design Template</vt:lpstr>
      </vt:variant>
      <vt:variant>
        <vt:i4>7</vt:i4>
      </vt:variant>
      <vt:variant>
        <vt:lpstr>Slide Titles</vt:lpstr>
      </vt:variant>
      <vt:variant>
        <vt:i4>13</vt:i4>
      </vt:variant>
    </vt:vector>
  </HeadingPairs>
  <TitlesOfParts>
    <vt:vector size="25" baseType="lpstr">
      <vt:lpstr>Arial</vt:lpstr>
      <vt:lpstr>Calibri</vt:lpstr>
      <vt:lpstr>Wingdings 2</vt:lpstr>
      <vt:lpstr>Wingdings</vt:lpstr>
      <vt:lpstr>Franklin Gothic Medium</vt:lpstr>
      <vt:lpstr>Grid</vt:lpstr>
      <vt:lpstr>Grid</vt:lpstr>
      <vt:lpstr>Grid</vt:lpstr>
      <vt:lpstr>Grid</vt:lpstr>
      <vt:lpstr>Grid</vt:lpstr>
      <vt:lpstr>Grid</vt:lpstr>
      <vt:lpstr>Grid</vt:lpstr>
      <vt:lpstr>TIPS FOR MAKING SUCCESSFUL SUBJECT PROPOSALS  A Mini Workshop for the SACO-At-Large Meeting  January 27, 2013 </vt:lpstr>
      <vt:lpstr>WHY?</vt:lpstr>
      <vt:lpstr>PROPOSAL STATISTICS</vt:lpstr>
      <vt:lpstr>SUMMARIES FROM 2012</vt:lpstr>
      <vt:lpstr>SUMMARIES FROM 2012</vt:lpstr>
      <vt:lpstr>SUMMARIES FROM 2012</vt:lpstr>
      <vt:lpstr>DID NOT FOLLOW SHM INSTRUCTIONS (31% of total)</vt:lpstr>
      <vt:lpstr>CONCEPT ALREADY IN LCSH (23% of Total)</vt:lpstr>
      <vt:lpstr>INTENTION/LACK OF RESEARCH (26% of total)</vt:lpstr>
      <vt:lpstr>WHAT REVISIONS DOES PSD MAKE?</vt:lpstr>
      <vt:lpstr>WHAT DOES PSD ASK OF CATALOGERS?</vt:lpstr>
      <vt:lpstr>RECORD EXAMPLES</vt:lpstr>
      <vt:lpstr>RECORD EXAMPLES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Janis</dc:creator>
  <cp:lastModifiedBy>jayo</cp:lastModifiedBy>
  <cp:revision>34</cp:revision>
  <dcterms:created xsi:type="dcterms:W3CDTF">2013-01-12T00:37:49Z</dcterms:created>
  <dcterms:modified xsi:type="dcterms:W3CDTF">2013-02-27T18:10:39Z</dcterms:modified>
</cp:coreProperties>
</file>