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489" r:id="rId3"/>
    <p:sldId id="490" r:id="rId4"/>
    <p:sldId id="491" r:id="rId5"/>
    <p:sldId id="492" r:id="rId6"/>
    <p:sldId id="493" r:id="rId7"/>
    <p:sldId id="494" r:id="rId8"/>
    <p:sldId id="495" r:id="rId9"/>
    <p:sldId id="496" r:id="rId10"/>
    <p:sldId id="497" r:id="rId11"/>
    <p:sldId id="498" r:id="rId12"/>
    <p:sldId id="499" r:id="rId13"/>
    <p:sldId id="500" r:id="rId14"/>
    <p:sldId id="501" r:id="rId15"/>
    <p:sldId id="502" r:id="rId16"/>
    <p:sldId id="503" r:id="rId17"/>
    <p:sldId id="504" r:id="rId18"/>
    <p:sldId id="505" r:id="rId19"/>
    <p:sldId id="506" r:id="rId20"/>
    <p:sldId id="507" r:id="rId21"/>
    <p:sldId id="508" r:id="rId22"/>
    <p:sldId id="509" r:id="rId23"/>
    <p:sldId id="510" r:id="rId24"/>
    <p:sldId id="511" r:id="rId25"/>
    <p:sldId id="512" r:id="rId26"/>
    <p:sldId id="513" r:id="rId27"/>
    <p:sldId id="514" r:id="rId28"/>
    <p:sldId id="515" r:id="rId29"/>
    <p:sldId id="516" r:id="rId30"/>
    <p:sldId id="517" r:id="rId31"/>
    <p:sldId id="518" r:id="rId32"/>
    <p:sldId id="519" r:id="rId33"/>
    <p:sldId id="520" r:id="rId34"/>
    <p:sldId id="521" r:id="rId35"/>
    <p:sldId id="522" r:id="rId36"/>
    <p:sldId id="523" r:id="rId37"/>
    <p:sldId id="524" r:id="rId38"/>
    <p:sldId id="525" r:id="rId39"/>
    <p:sldId id="526" r:id="rId40"/>
    <p:sldId id="527" r:id="rId41"/>
    <p:sldId id="528" r:id="rId42"/>
    <p:sldId id="529" r:id="rId43"/>
    <p:sldId id="530" r:id="rId44"/>
    <p:sldId id="531" r:id="rId45"/>
    <p:sldId id="532" r:id="rId46"/>
    <p:sldId id="533" r:id="rId47"/>
    <p:sldId id="534" r:id="rId48"/>
    <p:sldId id="535" r:id="rId49"/>
    <p:sldId id="536" r:id="rId50"/>
    <p:sldId id="537" r:id="rId51"/>
    <p:sldId id="538" r:id="rId52"/>
    <p:sldId id="539" r:id="rId53"/>
    <p:sldId id="540" r:id="rId54"/>
    <p:sldId id="541" r:id="rId55"/>
    <p:sldId id="542" r:id="rId56"/>
    <p:sldId id="543" r:id="rId57"/>
    <p:sldId id="544" r:id="rId58"/>
    <p:sldId id="545" r:id="rId59"/>
    <p:sldId id="546" r:id="rId60"/>
    <p:sldId id="547" r:id="rId61"/>
    <p:sldId id="548" r:id="rId62"/>
    <p:sldId id="549" r:id="rId63"/>
    <p:sldId id="550" r:id="rId64"/>
    <p:sldId id="551" r:id="rId65"/>
    <p:sldId id="552" r:id="rId66"/>
    <p:sldId id="553" r:id="rId67"/>
    <p:sldId id="554" r:id="rId68"/>
    <p:sldId id="555" r:id="rId69"/>
    <p:sldId id="556" r:id="rId70"/>
    <p:sldId id="557" r:id="rId71"/>
    <p:sldId id="558" r:id="rId72"/>
    <p:sldId id="559" r:id="rId73"/>
    <p:sldId id="560" r:id="rId74"/>
    <p:sldId id="561" r:id="rId75"/>
    <p:sldId id="562" r:id="rId76"/>
    <p:sldId id="563" r:id="rId77"/>
    <p:sldId id="564" r:id="rId78"/>
    <p:sldId id="565" r:id="rId79"/>
    <p:sldId id="566" r:id="rId80"/>
    <p:sldId id="567" r:id="rId81"/>
    <p:sldId id="568" r:id="rId82"/>
    <p:sldId id="569" r:id="rId83"/>
    <p:sldId id="570" r:id="rId84"/>
    <p:sldId id="571" r:id="rId85"/>
    <p:sldId id="572" r:id="rId86"/>
    <p:sldId id="573" r:id="rId87"/>
    <p:sldId id="574" r:id="rId88"/>
    <p:sldId id="575" r:id="rId89"/>
    <p:sldId id="576" r:id="rId90"/>
    <p:sldId id="577" r:id="rId91"/>
    <p:sldId id="578" r:id="rId92"/>
    <p:sldId id="579" r:id="rId93"/>
    <p:sldId id="580" r:id="rId94"/>
    <p:sldId id="581" r:id="rId95"/>
    <p:sldId id="582" r:id="rId96"/>
    <p:sldId id="583" r:id="rId97"/>
    <p:sldId id="584" r:id="rId98"/>
    <p:sldId id="585" r:id="rId99"/>
    <p:sldId id="586" r:id="rId100"/>
    <p:sldId id="587" r:id="rId101"/>
    <p:sldId id="588" r:id="rId102"/>
    <p:sldId id="589" r:id="rId103"/>
    <p:sldId id="590" r:id="rId104"/>
    <p:sldId id="591" r:id="rId105"/>
    <p:sldId id="592" r:id="rId106"/>
    <p:sldId id="593" r:id="rId107"/>
    <p:sldId id="594" r:id="rId108"/>
    <p:sldId id="595" r:id="rId109"/>
    <p:sldId id="596" r:id="rId110"/>
    <p:sldId id="597" r:id="rId111"/>
    <p:sldId id="598" r:id="rId112"/>
    <p:sldId id="599" r:id="rId113"/>
    <p:sldId id="600" r:id="rId114"/>
    <p:sldId id="601" r:id="rId115"/>
    <p:sldId id="603" r:id="rId116"/>
    <p:sldId id="604" r:id="rId117"/>
    <p:sldId id="605" r:id="rId118"/>
    <p:sldId id="606" r:id="rId119"/>
    <p:sldId id="607" r:id="rId120"/>
    <p:sldId id="608" r:id="rId121"/>
    <p:sldId id="609" r:id="rId122"/>
    <p:sldId id="610" r:id="rId123"/>
    <p:sldId id="611" r:id="rId124"/>
    <p:sldId id="612" r:id="rId125"/>
    <p:sldId id="613" r:id="rId126"/>
    <p:sldId id="614" r:id="rId127"/>
    <p:sldId id="615" r:id="rId128"/>
    <p:sldId id="616" r:id="rId129"/>
    <p:sldId id="617" r:id="rId130"/>
    <p:sldId id="618" r:id="rId131"/>
    <p:sldId id="619" r:id="rId132"/>
    <p:sldId id="620" r:id="rId133"/>
    <p:sldId id="721" r:id="rId134"/>
    <p:sldId id="622" r:id="rId135"/>
    <p:sldId id="623" r:id="rId136"/>
    <p:sldId id="624" r:id="rId137"/>
    <p:sldId id="625" r:id="rId138"/>
    <p:sldId id="626" r:id="rId139"/>
    <p:sldId id="627" r:id="rId140"/>
    <p:sldId id="628" r:id="rId141"/>
    <p:sldId id="629" r:id="rId142"/>
    <p:sldId id="630" r:id="rId143"/>
    <p:sldId id="631" r:id="rId144"/>
    <p:sldId id="632" r:id="rId145"/>
    <p:sldId id="633" r:id="rId146"/>
    <p:sldId id="634" r:id="rId147"/>
    <p:sldId id="635" r:id="rId148"/>
    <p:sldId id="636" r:id="rId149"/>
    <p:sldId id="637" r:id="rId150"/>
    <p:sldId id="638" r:id="rId151"/>
    <p:sldId id="639" r:id="rId152"/>
    <p:sldId id="640" r:id="rId153"/>
    <p:sldId id="641" r:id="rId154"/>
    <p:sldId id="642" r:id="rId155"/>
    <p:sldId id="643" r:id="rId156"/>
    <p:sldId id="644" r:id="rId157"/>
    <p:sldId id="645" r:id="rId158"/>
    <p:sldId id="646" r:id="rId159"/>
    <p:sldId id="647" r:id="rId160"/>
    <p:sldId id="648" r:id="rId161"/>
    <p:sldId id="649" r:id="rId162"/>
    <p:sldId id="650" r:id="rId163"/>
    <p:sldId id="651" r:id="rId164"/>
    <p:sldId id="652" r:id="rId165"/>
    <p:sldId id="653" r:id="rId166"/>
    <p:sldId id="654" r:id="rId167"/>
    <p:sldId id="655" r:id="rId168"/>
    <p:sldId id="656" r:id="rId169"/>
    <p:sldId id="657" r:id="rId170"/>
    <p:sldId id="658" r:id="rId171"/>
    <p:sldId id="659" r:id="rId172"/>
    <p:sldId id="660" r:id="rId173"/>
    <p:sldId id="661" r:id="rId174"/>
    <p:sldId id="662" r:id="rId175"/>
    <p:sldId id="663" r:id="rId176"/>
    <p:sldId id="664" r:id="rId177"/>
    <p:sldId id="665" r:id="rId178"/>
    <p:sldId id="666" r:id="rId179"/>
    <p:sldId id="667" r:id="rId180"/>
    <p:sldId id="668" r:id="rId181"/>
    <p:sldId id="669" r:id="rId182"/>
    <p:sldId id="670" r:id="rId183"/>
    <p:sldId id="671" r:id="rId184"/>
    <p:sldId id="672" r:id="rId185"/>
    <p:sldId id="673" r:id="rId186"/>
    <p:sldId id="674" r:id="rId187"/>
    <p:sldId id="675" r:id="rId188"/>
    <p:sldId id="676" r:id="rId189"/>
    <p:sldId id="677" r:id="rId190"/>
    <p:sldId id="678" r:id="rId191"/>
    <p:sldId id="679" r:id="rId192"/>
    <p:sldId id="680" r:id="rId193"/>
    <p:sldId id="681" r:id="rId194"/>
    <p:sldId id="682" r:id="rId195"/>
    <p:sldId id="683" r:id="rId196"/>
    <p:sldId id="684" r:id="rId197"/>
    <p:sldId id="685" r:id="rId198"/>
    <p:sldId id="686" r:id="rId199"/>
    <p:sldId id="687" r:id="rId200"/>
    <p:sldId id="688" r:id="rId201"/>
    <p:sldId id="689" r:id="rId202"/>
    <p:sldId id="692" r:id="rId203"/>
    <p:sldId id="693" r:id="rId204"/>
    <p:sldId id="694" r:id="rId205"/>
    <p:sldId id="695" r:id="rId206"/>
    <p:sldId id="696" r:id="rId207"/>
    <p:sldId id="697" r:id="rId208"/>
    <p:sldId id="698" r:id="rId209"/>
    <p:sldId id="699" r:id="rId210"/>
    <p:sldId id="700" r:id="rId211"/>
    <p:sldId id="701" r:id="rId212"/>
    <p:sldId id="702" r:id="rId213"/>
    <p:sldId id="703" r:id="rId214"/>
    <p:sldId id="704" r:id="rId215"/>
    <p:sldId id="705" r:id="rId216"/>
    <p:sldId id="706" r:id="rId217"/>
    <p:sldId id="707" r:id="rId218"/>
    <p:sldId id="708" r:id="rId219"/>
    <p:sldId id="709" r:id="rId220"/>
    <p:sldId id="710" r:id="rId221"/>
    <p:sldId id="711" r:id="rId222"/>
    <p:sldId id="712" r:id="rId223"/>
    <p:sldId id="713" r:id="rId224"/>
    <p:sldId id="714" r:id="rId225"/>
    <p:sldId id="715" r:id="rId226"/>
    <p:sldId id="716" r:id="rId227"/>
    <p:sldId id="717" r:id="rId228"/>
    <p:sldId id="718" r:id="rId229"/>
    <p:sldId id="719" r:id="rId230"/>
    <p:sldId id="720" r:id="rId231"/>
    <p:sldId id="722" r:id="rId232"/>
  </p:sldIdLst>
  <p:sldSz cx="12192000" cy="6858000"/>
  <p:notesSz cx="6858000" cy="9144000"/>
  <p:photoAlbum showCaptions="1"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0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ableStyles" Target="tableStyle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presProps" Target="pres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74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9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4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8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624602D-CFB8-40D0-B711-A6F62FA3F018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306029F-497A-4B03-AA33-14AC9B56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100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2015 DLC Meeting and </a:t>
            </a:r>
            <a:br>
              <a:rPr lang="en-US" dirty="0" smtClean="0"/>
            </a:br>
            <a:r>
              <a:rPr lang="en-US" dirty="0" smtClean="0"/>
              <a:t>FDLP Conference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October 19-21, 2015</a:t>
            </a:r>
            <a:br>
              <a:rPr lang="en-US" dirty="0" smtClean="0"/>
            </a:br>
            <a:r>
              <a:rPr lang="en-US" dirty="0" smtClean="0"/>
              <a:t>Arlington, Virginia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5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7-Nevada State Library and Archives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The Nevada State Library and Archives building has been our home from 1993 to present. This was the first building designed specifically for the State Library and Archives.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45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030413" y="685800"/>
            <a:ext cx="8131175" cy="5867400"/>
            <a:chOff x="2030413" y="685800"/>
            <a:chExt cx="8131175" cy="5867400"/>
          </a:xfrm>
        </p:grpSpPr>
        <p:pic>
          <p:nvPicPr>
            <p:cNvPr id="2" name="Picture 1" descr="Hong.Li-55e7239ad51a4-Spiva Library Buildings _87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0413" y="685800"/>
              <a:ext cx="81311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030413" y="6210300"/>
              <a:ext cx="81311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err="1" smtClean="0"/>
                <a:t>Spiva</a:t>
              </a:r>
              <a:r>
                <a:rPr lang="en-US" sz="1900" dirty="0" smtClean="0"/>
                <a:t> Library building, Missouri Southern State University.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92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755900" y="685800"/>
            <a:ext cx="6680200" cy="5867400"/>
            <a:chOff x="2755900" y="685800"/>
            <a:chExt cx="6680200" cy="5867400"/>
          </a:xfrm>
        </p:grpSpPr>
        <p:pic>
          <p:nvPicPr>
            <p:cNvPr id="2" name="Picture 1" descr="Hong.Li-55e7239ad091c-Spiva Library Construction 1960'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900" y="685800"/>
              <a:ext cx="6680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755900" y="6210300"/>
              <a:ext cx="6680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 smtClean="0"/>
                <a:t>Spiva</a:t>
              </a:r>
              <a:r>
                <a:rPr lang="en-US" sz="1500" dirty="0" smtClean="0"/>
                <a:t> Library at Missouri Southern State University </a:t>
              </a:r>
              <a:r>
                <a:rPr lang="en-US" sz="1500" dirty="0" smtClean="0"/>
                <a:t>under </a:t>
              </a:r>
              <a:r>
                <a:rPr lang="en-US" sz="1500" dirty="0" smtClean="0"/>
                <a:t>construction </a:t>
              </a:r>
              <a:r>
                <a:rPr lang="en-US" sz="1500" dirty="0" smtClean="0"/>
                <a:t>in 1960s</a:t>
              </a:r>
              <a:r>
                <a:rPr lang="en-US" sz="1500" dirty="0" smtClean="0"/>
                <a:t>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837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932238" y="685800"/>
            <a:ext cx="4325937" cy="5867400"/>
            <a:chOff x="3932238" y="685800"/>
            <a:chExt cx="4325937" cy="5867400"/>
          </a:xfrm>
        </p:grpSpPr>
        <p:pic>
          <p:nvPicPr>
            <p:cNvPr id="2" name="Picture 1" descr="Hong.Li-55e7239ad3228-Spiva Library Hearnes &amp; Spiva 1967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932238" y="685800"/>
              <a:ext cx="43259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932238" y="6210300"/>
              <a:ext cx="43259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Mr. George A. </a:t>
              </a:r>
              <a:r>
                <a:rPr lang="en-US" sz="1500" dirty="0" err="1" smtClean="0"/>
                <a:t>Spiva</a:t>
              </a:r>
              <a:r>
                <a:rPr lang="en-US" sz="1500" dirty="0" smtClean="0"/>
                <a:t> in front of the library,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Missouri </a:t>
              </a:r>
              <a:r>
                <a:rPr lang="en-US" sz="1500" dirty="0" smtClean="0"/>
                <a:t>Southern State University.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52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233613" y="685800"/>
            <a:ext cx="7724775" cy="5867400"/>
            <a:chOff x="2233613" y="685800"/>
            <a:chExt cx="7724775" cy="5867400"/>
          </a:xfrm>
        </p:grpSpPr>
        <p:pic>
          <p:nvPicPr>
            <p:cNvPr id="2" name="Picture 1" descr="Hong.Li-55e7239ad3832-AC142-0981 (Box 3) Spiva Library 1980's F7-10 - (86, pg. 139)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613" y="685800"/>
              <a:ext cx="77247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233613" y="6210300"/>
              <a:ext cx="77247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US" sz="2400" dirty="0" smtClean="0"/>
                <a:t>Library staff at Circulation desk 1980, Missouri Southern State University.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69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51063" y="685800"/>
            <a:ext cx="7889875" cy="5867400"/>
            <a:chOff x="2151063" y="685800"/>
            <a:chExt cx="7889875" cy="5867400"/>
          </a:xfrm>
        </p:grpSpPr>
        <p:pic>
          <p:nvPicPr>
            <p:cNvPr id="2" name="Picture 1" descr="Jamie.Walker-55ef45c420c8e-Heiny Lib EX Night_1967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063" y="685800"/>
              <a:ext cx="78898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51063" y="6210300"/>
              <a:ext cx="78898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Lowell </a:t>
              </a:r>
              <a:r>
                <a:rPr lang="en-US" sz="1700" dirty="0" err="1" smtClean="0"/>
                <a:t>Heiny</a:t>
              </a:r>
              <a:r>
                <a:rPr lang="en-US" sz="1700" dirty="0" smtClean="0"/>
                <a:t> Library 1967, Night View, Mesa College (now Colorado Mesa University).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82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627188" y="685800"/>
            <a:ext cx="8937625" cy="5867400"/>
            <a:chOff x="1627188" y="685800"/>
            <a:chExt cx="8937625" cy="5867400"/>
          </a:xfrm>
        </p:grpSpPr>
        <p:pic>
          <p:nvPicPr>
            <p:cNvPr id="2" name="Picture 1" descr="Jamie.Walker-55ef45c421f93-Lowell Heiny_197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188" y="685800"/>
              <a:ext cx="89376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627188" y="6210300"/>
              <a:ext cx="89376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US" sz="2400" dirty="0" smtClean="0"/>
                <a:t>Lowell </a:t>
              </a:r>
              <a:r>
                <a:rPr lang="en-US" sz="2400" dirty="0" err="1" smtClean="0"/>
                <a:t>Heiny</a:t>
              </a:r>
              <a:r>
                <a:rPr lang="en-US" sz="2400" dirty="0" smtClean="0"/>
                <a:t> Library 1975, Exterior View, Mesa College (now Colorado Mesa University).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74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889000" y="685800"/>
            <a:ext cx="10414000" cy="5867400"/>
            <a:chOff x="889000" y="685800"/>
            <a:chExt cx="10414000" cy="5867400"/>
          </a:xfrm>
        </p:grpSpPr>
        <p:pic>
          <p:nvPicPr>
            <p:cNvPr id="2" name="Picture 1" descr="Jian.Anna.Xiong-55cd074ca4eaa-discover black history through government document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0" y="685800"/>
              <a:ext cx="104140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889000" y="6210300"/>
              <a:ext cx="104140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Black History Month and Government documents at Southern Illinois University Carbondale.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15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976688" y="685800"/>
            <a:ext cx="4238625" cy="5867400"/>
            <a:chOff x="3976688" y="685800"/>
            <a:chExt cx="4238625" cy="5867400"/>
          </a:xfrm>
        </p:grpSpPr>
        <p:pic>
          <p:nvPicPr>
            <p:cNvPr id="2" name="Picture 1" descr="Jian.Anna.Xiong-55cd074ca6b63-Discover Civil War Communication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976688" y="685800"/>
              <a:ext cx="42386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976688" y="6210300"/>
              <a:ext cx="42386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Civil War display at Southern </a:t>
              </a:r>
              <a:r>
                <a:rPr lang="en-US" sz="1500" dirty="0" smtClean="0"/>
                <a:t>Illinois</a:t>
              </a:r>
              <a:br>
                <a:rPr lang="en-US" sz="1500" dirty="0" smtClean="0"/>
              </a:br>
              <a:r>
                <a:rPr lang="en-US" sz="1500" dirty="0" smtClean="0"/>
                <a:t>University </a:t>
              </a:r>
              <a:r>
                <a:rPr lang="en-US" sz="1500" dirty="0" smtClean="0"/>
                <a:t>Carbondale.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45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976688" y="685800"/>
            <a:ext cx="4238625" cy="5867400"/>
            <a:chOff x="3976688" y="685800"/>
            <a:chExt cx="4238625" cy="5867400"/>
          </a:xfrm>
        </p:grpSpPr>
        <p:pic>
          <p:nvPicPr>
            <p:cNvPr id="2" name="Picture 1" descr="Jian.Anna.Xiong-55cd074ca6fe1-cornerstone - Government Celebrates 75th Anniversary as Government Documents Depositor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688" y="685800"/>
              <a:ext cx="42386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976688" y="6210300"/>
              <a:ext cx="42386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US" sz="2400" dirty="0" smtClean="0"/>
                <a:t>Morris Library's 75th Anniversary, </a:t>
              </a:r>
              <a:r>
                <a:rPr lang="en-US" sz="2400" dirty="0" smtClean="0"/>
                <a:t>2007.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3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Jian.Anna.Xiong-55cd074ca7b4e-us constitution day celebration_event tabl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Constitution Day at Southern Illinois University Carbondale.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0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81200" y="685800"/>
            <a:ext cx="8229600" cy="5867400"/>
            <a:chOff x="1981200" y="685800"/>
            <a:chExt cx="8229600" cy="5867400"/>
          </a:xfrm>
        </p:grpSpPr>
        <p:pic>
          <p:nvPicPr>
            <p:cNvPr id="2" name="Picture 1" descr="008 Ron Koch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1981200" y="685800"/>
              <a:ext cx="8229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81200" y="6210300"/>
              <a:ext cx="8229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Reception and display celebrating our 40th anniversary as a depository Library, </a:t>
              </a:r>
              <a:r>
                <a:rPr lang="en-US" sz="1700" dirty="0" smtClean="0"/>
                <a:t/>
              </a:r>
              <a:br>
                <a:rPr lang="en-US" sz="1700" dirty="0" smtClean="0"/>
              </a:br>
              <a:r>
                <a:rPr lang="en-US" sz="1700" dirty="0" smtClean="0"/>
                <a:t>July </a:t>
              </a:r>
              <a:r>
                <a:rPr lang="en-US" sz="1700" dirty="0" smtClean="0"/>
                <a:t>3, 2014. Kraemer Family Library, University of Colorado - Colorado Springs. 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42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Jian.Anna.Xiong-55cd074ca46bb-govdocs student worker at govdocs table_new students library orientation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Student worker at Government Documents Table, New students library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orientation</a:t>
              </a:r>
              <a:r>
                <a:rPr lang="en-US" sz="1500" dirty="0" smtClean="0"/>
                <a:t>, Southern Illinois University Carbondale.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78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976688" y="685800"/>
            <a:ext cx="4238625" cy="5867400"/>
            <a:chOff x="3976688" y="685800"/>
            <a:chExt cx="4238625" cy="5867400"/>
          </a:xfrm>
        </p:grpSpPr>
        <p:pic>
          <p:nvPicPr>
            <p:cNvPr id="2" name="Picture 1" descr="Jian.Anna.Xiong-55cd074ca75c9-southern illinoisan - Morris Library recognized for participation in federal program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976688" y="685800"/>
              <a:ext cx="42386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976688" y="6210300"/>
              <a:ext cx="42386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Promoting the depository library at Southern Illinois University Carbondale.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31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976688" y="685800"/>
            <a:ext cx="4238625" cy="5867400"/>
            <a:chOff x="3976688" y="685800"/>
            <a:chExt cx="4238625" cy="5867400"/>
          </a:xfrm>
        </p:grpSpPr>
        <p:pic>
          <p:nvPicPr>
            <p:cNvPr id="2" name="Picture 1" descr="Jian.Anna.Xiong-55cd074ca97c8-Website - 2013 First Year Students U.S. Constitution Day Writing Contest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976688" y="685800"/>
              <a:ext cx="42386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976688" y="6210300"/>
              <a:ext cx="42386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Constitution Day at Southern Illinois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University </a:t>
              </a:r>
              <a:r>
                <a:rPr lang="en-US" sz="1500" dirty="0" smtClean="0"/>
                <a:t>Carbondale.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46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Jian.Anna.Xiong-55cd074ca403c-us federal govdocs collection in morris library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Government Documents Collections, Morris Library, Southern Illinois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University </a:t>
              </a:r>
              <a:r>
                <a:rPr lang="en-US" sz="1500" dirty="0" smtClean="0"/>
                <a:t>Carbondale, 2015.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292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267200" y="685800"/>
            <a:ext cx="3657600" cy="5867400"/>
            <a:chOff x="4267200" y="685800"/>
            <a:chExt cx="3657600" cy="5867400"/>
          </a:xfrm>
        </p:grpSpPr>
        <p:pic>
          <p:nvPicPr>
            <p:cNvPr id="2" name="Picture 1" descr="Jian.Anna.Xiong-55cd074ca9179-constitution-day flyer 2012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267200" y="685800"/>
              <a:ext cx="3657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267200" y="6210300"/>
              <a:ext cx="3657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Constitution Day at Southern Illinois University Carbondale.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92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655763" y="685800"/>
            <a:ext cx="8880475" cy="5867400"/>
            <a:chOff x="1655763" y="685800"/>
            <a:chExt cx="8880475" cy="5867400"/>
          </a:xfrm>
        </p:grpSpPr>
        <p:pic>
          <p:nvPicPr>
            <p:cNvPr id="2" name="Picture 1" descr="Laura.G.Harper-55f096c31df7e-1. U Miss Library in 1950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763" y="685800"/>
              <a:ext cx="88804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655763" y="6210300"/>
              <a:ext cx="88804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Library in 1950s.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65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655763" y="685800"/>
            <a:ext cx="8880475" cy="5867400"/>
            <a:chOff x="1655763" y="685800"/>
            <a:chExt cx="8880475" cy="5867400"/>
          </a:xfrm>
        </p:grpSpPr>
        <p:pic>
          <p:nvPicPr>
            <p:cNvPr id="2" name="Picture 1" descr="Laura.G.Harper-55f096cfd74ef-1. U Miss Library in 1950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763" y="685800"/>
              <a:ext cx="88804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655763" y="6210300"/>
              <a:ext cx="88804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west entrance spring 2015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06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22525" y="685800"/>
            <a:ext cx="7345363" cy="5867400"/>
            <a:chOff x="2422525" y="685800"/>
            <a:chExt cx="7345363" cy="5867400"/>
          </a:xfrm>
        </p:grpSpPr>
        <p:pic>
          <p:nvPicPr>
            <p:cNvPr id="2" name="Picture 1" descr="Laura.G.Harper-55f098ee0ac18-5. U Miss Ashley Dees, Bus. Ref. Librn. and former docs staffer at Info Commons desk 2015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525" y="685800"/>
              <a:ext cx="73453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22525" y="6210300"/>
              <a:ext cx="73453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student studying in library 1998.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37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81200" y="685800"/>
            <a:ext cx="8228013" cy="5867400"/>
            <a:chOff x="1981200" y="685800"/>
            <a:chExt cx="8228013" cy="5867400"/>
          </a:xfrm>
        </p:grpSpPr>
        <p:pic>
          <p:nvPicPr>
            <p:cNvPr id="2" name="Picture 1" descr="Laura.G.Harper-55f098ee0b0c2-6. U Miss Docs Media staff 2 circa 200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685800"/>
              <a:ext cx="82280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81200" y="6210300"/>
              <a:ext cx="82280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Government docs staff, 2005.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490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944938" y="685800"/>
            <a:ext cx="4300537" cy="5867400"/>
            <a:chOff x="3944938" y="685800"/>
            <a:chExt cx="4300537" cy="5867400"/>
          </a:xfrm>
        </p:grpSpPr>
        <p:pic>
          <p:nvPicPr>
            <p:cNvPr id="2" name="Picture 1" descr="Laura.G.Harper-55f098ee0b7e5-7. U Miss Lyceum viewed from the library circa 1990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667"/>
            <a:stretch/>
          </p:blipFill>
          <p:spPr>
            <a:xfrm>
              <a:off x="3944938" y="685800"/>
              <a:ext cx="43005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944938" y="6210300"/>
              <a:ext cx="43005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University of Mississippi Lyceum seen through Library east entrance window 1990.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29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54621" y="685800"/>
            <a:ext cx="7924799" cy="5925206"/>
            <a:chOff x="2154621" y="685800"/>
            <a:chExt cx="7924799" cy="5925206"/>
          </a:xfrm>
        </p:grpSpPr>
        <p:pic>
          <p:nvPicPr>
            <p:cNvPr id="2" name="Picture 1" descr="8-IMG_308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54621" y="6210299"/>
              <a:ext cx="7924799" cy="400707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sz="1500" dirty="0" smtClean="0"/>
                <a:t>Display for sesquicentennial </a:t>
              </a:r>
              <a:r>
                <a:rPr lang="en-US" sz="1500" dirty="0" smtClean="0"/>
                <a:t>anniversary of the Nevada State Library as a Federal depository.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64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Laura.G.Harper-55f098ee0c2e1-8. U Miss student studying in library circa 1998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studying in library 1998.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461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70088" y="685800"/>
            <a:ext cx="8251825" cy="5867400"/>
            <a:chOff x="1970088" y="685800"/>
            <a:chExt cx="8251825" cy="5867400"/>
          </a:xfrm>
        </p:grpSpPr>
        <p:pic>
          <p:nvPicPr>
            <p:cNvPr id="2" name="Picture 1" descr="Laura.G.Harper-55f098ee0c751-9. U Miss docs office  Sam Hunter's birthday 2007 (student asst &amp; Iraq War vet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088" y="685800"/>
              <a:ext cx="82518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70088" y="6210300"/>
              <a:ext cx="82518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student assistant (Iraq War vet) birthday party, 2007.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79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0463" y="685800"/>
            <a:ext cx="7329487" cy="5867400"/>
            <a:chOff x="2430463" y="685800"/>
            <a:chExt cx="7329487" cy="5867400"/>
          </a:xfrm>
        </p:grpSpPr>
        <p:pic>
          <p:nvPicPr>
            <p:cNvPr id="2" name="Picture 1" descr="Laura.G.Harper-55f098ee0d660-11. U Miss student assistant Morgan Felder processing a shipment 200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463" y="685800"/>
              <a:ext cx="73294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0463" y="6210300"/>
              <a:ext cx="73294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 smtClean="0"/>
                <a:t>University of Mississippi student processing GPO shipment at desk, 2009.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10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0463" y="685800"/>
            <a:ext cx="7329487" cy="5867400"/>
            <a:chOff x="2430463" y="685800"/>
            <a:chExt cx="7329487" cy="5867400"/>
          </a:xfrm>
        </p:grpSpPr>
        <p:pic>
          <p:nvPicPr>
            <p:cNvPr id="2" name="Picture 1" descr="Laura.G.Harper-55f098ee0e757-12. U Miss setting date stamp can be tricky 200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463" y="685800"/>
              <a:ext cx="73294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0463" y="6210300"/>
              <a:ext cx="73294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 smtClean="0"/>
                <a:t>University of Mississippi student processing GPO shipment at desk, 2009.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93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82788" y="685800"/>
            <a:ext cx="8226425" cy="5867400"/>
            <a:chOff x="1982788" y="685800"/>
            <a:chExt cx="8226425" cy="5867400"/>
          </a:xfrm>
        </p:grpSpPr>
        <p:pic>
          <p:nvPicPr>
            <p:cNvPr id="2" name="Picture 1" descr="Laura.G.Harper-55f098ee0f4f2-13. U Miss center hallway exhibit cases circa 200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788" y="685800"/>
              <a:ext cx="82264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82788" y="6210300"/>
              <a:ext cx="82264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library exhibit cases, 2000.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2582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000250" y="685800"/>
            <a:ext cx="8189913" cy="5867400"/>
            <a:chOff x="2000250" y="685800"/>
            <a:chExt cx="8189913" cy="5867400"/>
          </a:xfrm>
        </p:grpSpPr>
        <p:pic>
          <p:nvPicPr>
            <p:cNvPr id="2" name="Picture 1" descr="Laura.G.Harper-55f098ee08d72-4. U Miss Staff helping patron use indexes about 197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250" y="685800"/>
              <a:ext cx="81899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000250" y="6210300"/>
              <a:ext cx="81899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Government docs staff helping patron, 1987.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45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000250" y="685800"/>
            <a:ext cx="8189913" cy="5867400"/>
            <a:chOff x="2000250" y="685800"/>
            <a:chExt cx="8189913" cy="5867400"/>
          </a:xfrm>
        </p:grpSpPr>
        <p:pic>
          <p:nvPicPr>
            <p:cNvPr id="2" name="Picture 1" descr="Laura.G.Harper-55f098ee084e6-3. U Miss Docs ref desk circa 197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250" y="685800"/>
              <a:ext cx="81899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000250" y="6210300"/>
              <a:ext cx="81899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Government docs staff helping patron, 1987.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740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373313" y="685800"/>
            <a:ext cx="7445375" cy="5867400"/>
            <a:chOff x="2373313" y="685800"/>
            <a:chExt cx="7445375" cy="5867400"/>
          </a:xfrm>
        </p:grpSpPr>
        <p:pic>
          <p:nvPicPr>
            <p:cNvPr id="2" name="Picture 1" descr="Laura.G.Harper-55f099ebc3ad9-16. U Miss Library east entrance - Snow Day Feb-26-2015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313" y="685800"/>
              <a:ext cx="74453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373313" y="6210300"/>
              <a:ext cx="74453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east entrance snow day 2015.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50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396357" y="504204"/>
            <a:ext cx="6982647" cy="5215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6356" y="5801711"/>
            <a:ext cx="69826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/>
              <a:t>University of Mississippi Government Docs Librarian,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Laura </a:t>
            </a:r>
            <a:r>
              <a:rPr lang="en-US" sz="1900" dirty="0"/>
              <a:t>Harper, in stacks, </a:t>
            </a:r>
            <a:r>
              <a:rPr lang="en-US" sz="1900" dirty="0" smtClean="0"/>
              <a:t>2015.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8656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Laura.G.Harper-55f099ebc5a18-24. J.D. Williams Library Univ of Miss Faulkner quote under skylight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Faulkner quote under skylight, 2015.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71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483577"/>
            <a:ext cx="7315200" cy="6101861"/>
            <a:chOff x="2438400" y="685800"/>
            <a:chExt cx="7315200" cy="5867400"/>
          </a:xfrm>
        </p:grpSpPr>
        <p:pic>
          <p:nvPicPr>
            <p:cNvPr id="2" name="Picture 1" descr="9-IMG_3082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5" b="-3205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304912"/>
              <a:ext cx="7315200" cy="248288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Current depository collection housed on the top floor of the Nevada State Library, Archives and Public Records.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926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22525" y="685800"/>
            <a:ext cx="7345363" cy="5867400"/>
            <a:chOff x="2422525" y="685800"/>
            <a:chExt cx="7345363" cy="5867400"/>
          </a:xfrm>
        </p:grpSpPr>
        <p:pic>
          <p:nvPicPr>
            <p:cNvPr id="2" name="Picture 1" descr="Laura.G.Harper-55f099ebc48fb-20. U Miss Rachel Peck docs staff with map 2015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525" y="685800"/>
              <a:ext cx="73453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22525" y="6210300"/>
              <a:ext cx="73453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 smtClean="0"/>
                <a:t>University of Mississippi Government docs staff, Rachel Peck, pulling map, 2015.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953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008063"/>
            <a:ext cx="10820400" cy="5222875"/>
            <a:chOff x="685800" y="1008063"/>
            <a:chExt cx="10820400" cy="5222875"/>
          </a:xfrm>
        </p:grpSpPr>
        <p:pic>
          <p:nvPicPr>
            <p:cNvPr id="2" name="Picture 1" descr="Laura.G.Harper-55f099ebc54c1-22. U Miss sunlit library 2015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008063"/>
              <a:ext cx="10820400" cy="4841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888038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sunlit library east entrance, 2015.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02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76438" y="685800"/>
            <a:ext cx="8237537" cy="5867400"/>
            <a:chOff x="1976438" y="685800"/>
            <a:chExt cx="8237537" cy="5867400"/>
          </a:xfrm>
        </p:grpSpPr>
        <p:pic>
          <p:nvPicPr>
            <p:cNvPr id="2" name="Picture 1" descr="Laura.G.Harper-55f099ebc410c-17. U Miss Library West Entrance, spring 2015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6438" y="685800"/>
              <a:ext cx="82375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76438" y="6210300"/>
              <a:ext cx="82375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west entrance spring 2015.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8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00" y="544947"/>
            <a:ext cx="3855471" cy="5161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4448" y="5706817"/>
            <a:ext cx="43407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/>
              <a:t>University of Mississippi student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shelving </a:t>
            </a:r>
            <a:r>
              <a:rPr lang="en-US" sz="1900" dirty="0"/>
              <a:t>docs, 2015.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Laura.G.Harper-55f099ebc3562-14. U Miss 2010 Census Exhibit March 201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census exhibit, 2010.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34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655763" y="685800"/>
            <a:ext cx="8880475" cy="5867400"/>
            <a:chOff x="1655763" y="685800"/>
            <a:chExt cx="8880475" cy="5867400"/>
          </a:xfrm>
        </p:grpSpPr>
        <p:pic>
          <p:nvPicPr>
            <p:cNvPr id="2" name="Picture 1" descr="Laura.G.Harper-55f097276489c-1. U Miss Library in 1950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763" y="685800"/>
              <a:ext cx="88804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655763" y="6210300"/>
              <a:ext cx="88804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Mississippi Library in 1950s.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31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Linda Spiro-55e5fb2de8935-Kelley Center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Kelley Center for Government Information, </a:t>
              </a:r>
              <a:r>
                <a:rPr lang="en-US" sz="1500" dirty="0" err="1" smtClean="0"/>
                <a:t>Fondren</a:t>
              </a:r>
              <a:r>
                <a:rPr lang="en-US" sz="1500" dirty="0" smtClean="0"/>
                <a:t> Library,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Rice </a:t>
              </a:r>
              <a:r>
                <a:rPr lang="en-US" sz="1500" dirty="0" smtClean="0"/>
                <a:t>University, newly remodeled, 2015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02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Linda Spiro-55e5fe901c3b6-Silly Titles and Constitution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Silly Government Titles </a:t>
              </a:r>
              <a:r>
                <a:rPr lang="en-US" sz="1500" dirty="0" smtClean="0"/>
                <a:t>(2007) and </a:t>
              </a:r>
              <a:r>
                <a:rPr lang="en-US" sz="1500" dirty="0" smtClean="0"/>
                <a:t>Constitution Day Contests (2012),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Kelley </a:t>
              </a:r>
              <a:r>
                <a:rPr lang="en-US" sz="1500" dirty="0" smtClean="0"/>
                <a:t>Center, Rice University.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6909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Linda Spiro-55e5fe901c8bb-Holiday Display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Kelley Center entry in campus holiday decorating contest, 2011, Rice University.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Got </a:t>
              </a:r>
              <a:r>
                <a:rPr lang="en-US" sz="1500" dirty="0" smtClean="0"/>
                <a:t>campus thinking about government information.</a:t>
              </a:r>
            </a:p>
            <a:p>
              <a:pPr algn="ctr"/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84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77910"/>
            <a:chOff x="2438400" y="685800"/>
            <a:chExt cx="7315200" cy="5877910"/>
          </a:xfrm>
        </p:grpSpPr>
        <p:pic>
          <p:nvPicPr>
            <p:cNvPr id="2" name="Picture 1" descr="Linda Spiro-55e5fe901cdc6-Halloween Contest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2081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Library Halloween decorating contest 2007. Staff still remembers we use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err="1" smtClean="0"/>
                <a:t>SuDoc</a:t>
              </a:r>
              <a:r>
                <a:rPr lang="en-US" sz="1500" dirty="0" smtClean="0"/>
                <a:t> </a:t>
              </a:r>
              <a:r>
                <a:rPr lang="en-US" sz="1500" dirty="0" smtClean="0"/>
                <a:t>classification from Siu Min Yu dressing as a doctor</a:t>
              </a:r>
              <a:r>
                <a:rPr lang="en-US" sz="1500" dirty="0" smtClean="0"/>
                <a:t>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8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614613" y="685800"/>
            <a:ext cx="6962775" cy="5867400"/>
            <a:chOff x="2614613" y="685800"/>
            <a:chExt cx="6962775" cy="5867400"/>
          </a:xfrm>
        </p:grpSpPr>
        <p:pic>
          <p:nvPicPr>
            <p:cNvPr id="2" name="Picture 1" descr="011 Ron Koch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614613" y="685800"/>
              <a:ext cx="69627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614613" y="6210300"/>
              <a:ext cx="69627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Reception and display celebrating our 40th anniversary as a depository Library,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July </a:t>
              </a:r>
              <a:r>
                <a:rPr lang="en-US" sz="1500" dirty="0" smtClean="0"/>
                <a:t>3, 2014. Kraemer Family Library, University of Colorado - Colorado Springs. 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0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291255" y="685800"/>
            <a:ext cx="7948350" cy="5925207"/>
            <a:chOff x="2291255" y="685800"/>
            <a:chExt cx="7819696" cy="5829300"/>
          </a:xfrm>
        </p:grpSpPr>
        <p:pic>
          <p:nvPicPr>
            <p:cNvPr id="2" name="Picture 1" descr="Linda Spiro-55e5fe9018db3-Kelley Center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9" b="-4919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291255" y="6039450"/>
              <a:ext cx="7819696" cy="47565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32500" lnSpcReduction="20000"/>
            </a:bodyPr>
            <a:lstStyle/>
            <a:p>
              <a:pPr algn="ctr"/>
              <a:r>
                <a:rPr lang="en-US" sz="4600" dirty="0" smtClean="0"/>
                <a:t>Kelley Center for Government Information, </a:t>
              </a:r>
              <a:r>
                <a:rPr lang="en-US" sz="4600" dirty="0" err="1" smtClean="0"/>
                <a:t>Fondren</a:t>
              </a:r>
              <a:r>
                <a:rPr lang="en-US" sz="4600" dirty="0" smtClean="0"/>
                <a:t> Library, </a:t>
              </a:r>
              <a:r>
                <a:rPr lang="en-US" sz="4600" dirty="0" smtClean="0"/>
                <a:t/>
              </a:r>
              <a:br>
                <a:rPr lang="en-US" sz="4600" dirty="0" smtClean="0"/>
              </a:br>
              <a:r>
                <a:rPr lang="en-US" sz="4600" dirty="0" smtClean="0"/>
                <a:t>Rice </a:t>
              </a:r>
              <a:r>
                <a:rPr lang="en-US" sz="4600" dirty="0" smtClean="0"/>
                <a:t>University</a:t>
              </a:r>
              <a:r>
                <a:rPr lang="en-US" sz="4600" dirty="0" smtClean="0"/>
                <a:t>, newly </a:t>
              </a:r>
              <a:r>
                <a:rPr lang="en-US" sz="4600" dirty="0" smtClean="0"/>
                <a:t>remodeled, 2015.</a:t>
              </a:r>
            </a:p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199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Linda Spiro-55e5fe901934e-International Student Fair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Booth at Yearly International Student Day Fair at </a:t>
              </a:r>
              <a:r>
                <a:rPr lang="en-US" sz="1500" dirty="0" err="1" smtClean="0"/>
                <a:t>Fondren</a:t>
              </a:r>
              <a:r>
                <a:rPr lang="en-US" sz="1500" dirty="0" smtClean="0"/>
                <a:t> Library, Rice University, </a:t>
              </a:r>
              <a:r>
                <a:rPr lang="en-US" sz="1500" dirty="0" smtClean="0"/>
                <a:t>2014</a:t>
              </a:r>
              <a:r>
                <a:rPr lang="en-US" sz="1500" dirty="0" smtClean="0"/>
                <a:t>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71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281238" y="685800"/>
            <a:ext cx="7629525" cy="5867400"/>
            <a:chOff x="2281238" y="685800"/>
            <a:chExt cx="7629525" cy="5867400"/>
          </a:xfrm>
        </p:grpSpPr>
        <p:pic>
          <p:nvPicPr>
            <p:cNvPr id="2" name="Picture 1" descr="Louise.Buckley-55e8c0a757b33-UNH Dimond Docs Stacks with SIgn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281238" y="685800"/>
              <a:ext cx="76295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281238" y="6210300"/>
              <a:ext cx="76295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University of New Hampshire </a:t>
              </a:r>
              <a:r>
                <a:rPr lang="en-US" sz="1500" dirty="0" err="1" smtClean="0"/>
                <a:t>Dimond</a:t>
              </a:r>
              <a:r>
                <a:rPr lang="en-US" sz="1500" dirty="0" smtClean="0"/>
                <a:t> Library ca.1994 Federal depository collection</a:t>
              </a:r>
              <a:r>
                <a:rPr lang="en-US" sz="1500" dirty="0" smtClean="0"/>
                <a:t>.</a:t>
              </a:r>
              <a:br>
                <a:rPr lang="en-US" sz="1500" dirty="0" smtClean="0"/>
              </a:br>
              <a:r>
                <a:rPr lang="en-US" sz="1500" dirty="0" smtClean="0"/>
                <a:t>Credit</a:t>
              </a:r>
              <a:r>
                <a:rPr lang="en-US" sz="1500" dirty="0" smtClean="0"/>
                <a:t>: Milne Special Collections and Archives </a:t>
              </a:r>
              <a:r>
                <a:rPr lang="en-US" sz="1500" dirty="0" smtClean="0"/>
                <a:t>Department.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5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2" name="Picture 1" descr="Louise.Buckley-55e8c0a758d62-UNH Dimond Docs Collection 2015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University of N.H. </a:t>
              </a:r>
              <a:r>
                <a:rPr lang="en-US" sz="1500" dirty="0" err="1" smtClean="0"/>
                <a:t>Dimond</a:t>
              </a:r>
              <a:r>
                <a:rPr lang="en-US" sz="1500" dirty="0" smtClean="0"/>
                <a:t> Library 2015. Government Information circulating </a:t>
              </a:r>
              <a:r>
                <a:rPr lang="en-US" sz="1500" dirty="0" smtClean="0"/>
                <a:t>collection.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202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2" name="Picture 1" descr="Louise.Buckley-55e8c0a7590c7-UNH DImond Docs Ref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University of N.H. </a:t>
              </a:r>
              <a:r>
                <a:rPr lang="en-US" sz="1500" dirty="0" err="1" smtClean="0"/>
                <a:t>Dimond</a:t>
              </a:r>
              <a:r>
                <a:rPr lang="en-US" sz="1500" dirty="0" smtClean="0"/>
                <a:t> Library 2015. </a:t>
              </a:r>
              <a:r>
                <a:rPr lang="en-US" sz="1500" dirty="0" err="1" smtClean="0"/>
                <a:t>DocsRef</a:t>
              </a:r>
              <a:r>
                <a:rPr lang="en-US" sz="1500" dirty="0" smtClean="0"/>
                <a:t> collection, facing Map Room with seating.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20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29300"/>
            <a:chOff x="4038600" y="685800"/>
            <a:chExt cx="4114800" cy="5829300"/>
          </a:xfrm>
        </p:grpSpPr>
        <p:pic>
          <p:nvPicPr>
            <p:cNvPr id="2" name="Picture 1" descr="Louise.Buckley-55e8c0a7599da-UNH Dimond New Book Room Docs Display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38600" y="61722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University of N.H. </a:t>
              </a:r>
              <a:r>
                <a:rPr lang="en-US" sz="1500" dirty="0" err="1" smtClean="0"/>
                <a:t>Dimond</a:t>
              </a:r>
              <a:r>
                <a:rPr lang="en-US" sz="1500" dirty="0" smtClean="0"/>
                <a:t> Library 2015. Government documents </a:t>
              </a:r>
              <a:r>
                <a:rPr lang="en-US" sz="1500" dirty="0" smtClean="0"/>
                <a:t>on display.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1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287588" y="685800"/>
            <a:ext cx="7616825" cy="5867400"/>
            <a:chOff x="2287588" y="685800"/>
            <a:chExt cx="7616825" cy="5867400"/>
          </a:xfrm>
        </p:grpSpPr>
        <p:pic>
          <p:nvPicPr>
            <p:cNvPr id="2" name="Picture 1" descr="Louise.Buckley-55e8c0a758342-UNH Dimond Docs Study Tables003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287588" y="685800"/>
              <a:ext cx="76168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287588" y="6210300"/>
              <a:ext cx="76168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University of N.H. </a:t>
              </a:r>
              <a:r>
                <a:rPr lang="en-US" sz="1500" dirty="0" err="1" smtClean="0"/>
                <a:t>Dimond</a:t>
              </a:r>
              <a:r>
                <a:rPr lang="en-US" sz="1500" dirty="0" smtClean="0"/>
                <a:t> Library ca.1994 Federal depository collection. Credit: Milne Special Collections and Archives Department, University of New Hampshire Library, Durham, NH.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805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205038" y="685800"/>
            <a:ext cx="7781925" cy="5867400"/>
            <a:chOff x="2205038" y="685800"/>
            <a:chExt cx="7781925" cy="5867400"/>
          </a:xfrm>
        </p:grpSpPr>
        <p:pic>
          <p:nvPicPr>
            <p:cNvPr id="2" name="Picture 1" descr="Louise.Buckley-55e8c0a758863-UNH Dimond Docs Office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205038" y="685800"/>
              <a:ext cx="77819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205038" y="6210300"/>
              <a:ext cx="77819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400" dirty="0" smtClean="0"/>
                <a:t>University of N.H. </a:t>
              </a:r>
              <a:r>
                <a:rPr lang="en-US" sz="1400" dirty="0" err="1" smtClean="0"/>
                <a:t>Dimond</a:t>
              </a:r>
              <a:r>
                <a:rPr lang="en-US" sz="1400" dirty="0" smtClean="0"/>
                <a:t> Library ca.1994 Government Documents Dept. office. Credit: Milne Special Collections and Archives Department, University of New Hampshire Library, Durham, NH.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4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173413" y="685800"/>
            <a:ext cx="5845175" cy="5867400"/>
            <a:chOff x="3173413" y="685800"/>
            <a:chExt cx="5845175" cy="5867400"/>
          </a:xfrm>
        </p:grpSpPr>
        <p:pic>
          <p:nvPicPr>
            <p:cNvPr id="2" name="Picture 1" descr="Louise.Buckley-55e8c0a759413-UNH Dimond Featured Resource Example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173413" y="685800"/>
              <a:ext cx="58451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173413" y="6210300"/>
              <a:ext cx="58451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University of N.H. </a:t>
              </a:r>
              <a:r>
                <a:rPr lang="en-US" sz="1700" dirty="0" err="1" smtClean="0"/>
                <a:t>Dimond</a:t>
              </a:r>
              <a:r>
                <a:rPr lang="en-US" sz="1700" dirty="0" smtClean="0"/>
                <a:t> Library 2015. Government Information homepage's Featured Resource.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01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74875" y="685800"/>
            <a:ext cx="7840663" cy="5867400"/>
            <a:chOff x="2174875" y="685800"/>
            <a:chExt cx="7840663" cy="5867400"/>
          </a:xfrm>
        </p:grpSpPr>
        <p:pic>
          <p:nvPicPr>
            <p:cNvPr id="2" name="Picture 1" descr="Martha.Rice-55ef06898e5c5-Main_Library (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875" y="685800"/>
              <a:ext cx="78406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74875" y="6210300"/>
              <a:ext cx="78406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Christmas at the Dayton Public Library, date unknown.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42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311400" y="685800"/>
            <a:ext cx="7569200" cy="5867400"/>
            <a:chOff x="2311400" y="685800"/>
            <a:chExt cx="7569200" cy="5867400"/>
          </a:xfrm>
        </p:grpSpPr>
        <p:pic>
          <p:nvPicPr>
            <p:cNvPr id="2" name="Picture 1" descr="012 Ron Koch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311400" y="685800"/>
              <a:ext cx="7569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311400" y="6210300"/>
              <a:ext cx="7569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Reception and display celebrating our 40th anniversary as a depository Library, July 3, 2014. Kraemer Family Library, University of Colorado - Colorado Springs. 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14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527300" y="685800"/>
            <a:ext cx="7135813" cy="5867400"/>
            <a:chOff x="2527300" y="685800"/>
            <a:chExt cx="7135813" cy="5867400"/>
          </a:xfrm>
        </p:grpSpPr>
        <p:pic>
          <p:nvPicPr>
            <p:cNvPr id="2" name="Picture 1" descr="Martha.Rice-55ef06898f728-Main_Referenc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300" y="685800"/>
              <a:ext cx="71358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527300" y="6210300"/>
              <a:ext cx="71358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Reference Desk, Dayton Public Library, 1922.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98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996560" y="685800"/>
            <a:ext cx="4156840" cy="5856890"/>
            <a:chOff x="3996560" y="685800"/>
            <a:chExt cx="4156840" cy="5856890"/>
          </a:xfrm>
        </p:grpSpPr>
        <p:pic>
          <p:nvPicPr>
            <p:cNvPr id="2" name="Picture 1" descr="Mary.Ann.Ries-55e43a7e0ea46-Cyber Crime Display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996560" y="619979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300" dirty="0" smtClean="0"/>
                <a:t>Crime and blood </a:t>
              </a:r>
              <a:r>
                <a:rPr lang="en-US" sz="1300" dirty="0" smtClean="0"/>
                <a:t>go </a:t>
              </a:r>
              <a:r>
                <a:rPr lang="en-US" sz="1300" dirty="0" smtClean="0"/>
                <a:t>together for </a:t>
              </a:r>
              <a:r>
                <a:rPr lang="en-US" sz="1300" dirty="0" smtClean="0"/>
                <a:t>exhibit </a:t>
              </a:r>
              <a:r>
                <a:rPr lang="en-US" sz="1300" dirty="0" smtClean="0"/>
                <a:t>during Cybercrime Awareness </a:t>
              </a:r>
              <a:r>
                <a:rPr lang="en-US" sz="1300" dirty="0" smtClean="0"/>
                <a:t>Month. Ohio </a:t>
              </a:r>
              <a:r>
                <a:rPr lang="en-US" sz="1300" dirty="0" smtClean="0"/>
                <a:t>State Libraries.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76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2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78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2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63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3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 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00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3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62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3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3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3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49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3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67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4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75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408113" y="685800"/>
            <a:ext cx="9374187" cy="5867400"/>
            <a:chOff x="1408113" y="685800"/>
            <a:chExt cx="9374187" cy="5867400"/>
          </a:xfrm>
        </p:grpSpPr>
        <p:pic>
          <p:nvPicPr>
            <p:cNvPr id="2" name="Picture 1" descr="013Ron Koch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1408113" y="685800"/>
              <a:ext cx="93741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408113" y="6210300"/>
              <a:ext cx="93741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Reception and display celebrating our 40th anniversary as a depository Library, </a:t>
              </a:r>
              <a:r>
                <a:rPr lang="en-US" sz="1900" dirty="0" smtClean="0"/>
                <a:t/>
              </a:r>
              <a:br>
                <a:rPr lang="en-US" sz="1900" dirty="0" smtClean="0"/>
              </a:br>
              <a:r>
                <a:rPr lang="en-US" sz="1900" dirty="0" smtClean="0"/>
                <a:t>July </a:t>
              </a:r>
              <a:r>
                <a:rPr lang="en-US" sz="1900" dirty="0" smtClean="0"/>
                <a:t>3, 2014</a:t>
              </a:r>
              <a:r>
                <a:rPr lang="en-US" sz="1900" dirty="0" smtClean="0"/>
                <a:t>. Kraemer </a:t>
              </a:r>
              <a:r>
                <a:rPr lang="en-US" sz="1900" dirty="0" smtClean="0"/>
                <a:t>Family Library, University of Colorado - Colorado Springs. 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824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4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 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45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4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82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4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169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809004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Alabama's 40th Anniversary Celebration. 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59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365375" y="685800"/>
            <a:ext cx="7459663" cy="5867400"/>
            <a:chOff x="2365375" y="685800"/>
            <a:chExt cx="7459663" cy="5867400"/>
          </a:xfrm>
        </p:grpSpPr>
        <p:pic>
          <p:nvPicPr>
            <p:cNvPr id="2" name="Picture 1" descr="Patty.Andersen-55bb8e301aed3-DevLib_govdocs_weeding_2 cropped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375" y="685800"/>
              <a:ext cx="74596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365375" y="6210300"/>
              <a:ext cx="74596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 smtClean="0"/>
                <a:t>Documents shelves circa 1985, South Dakota School of Mines &amp; Technology.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64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552950" y="685800"/>
            <a:ext cx="3750222" cy="5867400"/>
            <a:chOff x="4552950" y="685800"/>
            <a:chExt cx="3086100" cy="5867400"/>
          </a:xfrm>
        </p:grpSpPr>
        <p:pic>
          <p:nvPicPr>
            <p:cNvPr id="2" name="Picture 1" descr="Patty.Andersen-55bb8e301b264-20150324_164851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 b="-5000"/>
            <a:stretch/>
          </p:blipFill>
          <p:spPr>
            <a:xfrm>
              <a:off x="4552950" y="685800"/>
              <a:ext cx="30861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552950" y="6210300"/>
              <a:ext cx="3086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Perfect </a:t>
              </a:r>
              <a:r>
                <a:rPr lang="en-US" sz="1500" dirty="0" smtClean="0"/>
                <a:t>boxes </a:t>
              </a:r>
              <a:r>
                <a:rPr lang="en-US" sz="1500" dirty="0" smtClean="0"/>
                <a:t>for storing </a:t>
              </a:r>
              <a:r>
                <a:rPr lang="en-US" sz="1500" dirty="0" smtClean="0"/>
                <a:t>CD-ROMs </a:t>
              </a:r>
              <a:r>
                <a:rPr lang="en-US" sz="1500" dirty="0" smtClean="0"/>
                <a:t>or </a:t>
              </a:r>
              <a:r>
                <a:rPr lang="en-US" sz="1500" dirty="0" smtClean="0"/>
                <a:t>DVDs. South </a:t>
              </a:r>
              <a:r>
                <a:rPr lang="en-US" sz="1500" dirty="0" smtClean="0"/>
                <a:t>Dakota School of Mines &amp; Technology.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24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Patty.Andersen-55bb8e301c8c5-DSC0207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Moving, migration of materials to a different floor, along with reclassification from </a:t>
              </a:r>
              <a:r>
                <a:rPr lang="en-US" sz="1500" dirty="0" err="1" smtClean="0"/>
                <a:t>SuDocs</a:t>
              </a:r>
              <a:r>
                <a:rPr lang="en-US" sz="1500" dirty="0" smtClean="0"/>
                <a:t> to LC, a long term, ongoing projects - South Dakota School of Mines &amp; Technology.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605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27250" y="685800"/>
            <a:ext cx="7937500" cy="5867400"/>
            <a:chOff x="2127250" y="685800"/>
            <a:chExt cx="7937500" cy="5867400"/>
          </a:xfrm>
        </p:grpSpPr>
        <p:pic>
          <p:nvPicPr>
            <p:cNvPr id="2" name="Picture 1" descr="Patty.Andersen-55bb8e3019c36-DevLib_original_greengold_interior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250" y="685800"/>
              <a:ext cx="79375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27250" y="6210300"/>
              <a:ext cx="79375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Library in 1970, </a:t>
              </a:r>
              <a:r>
                <a:rPr lang="en-US" sz="1500" dirty="0" err="1" smtClean="0"/>
                <a:t>Devereaux</a:t>
              </a:r>
              <a:r>
                <a:rPr lang="en-US" sz="1500" dirty="0" smtClean="0"/>
                <a:t> Library Building, South Dakota School of Mines &amp; Technology.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60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982913" y="685800"/>
            <a:ext cx="6226175" cy="5867400"/>
            <a:chOff x="2982913" y="685800"/>
            <a:chExt cx="6226175" cy="5867400"/>
          </a:xfrm>
        </p:grpSpPr>
        <p:pic>
          <p:nvPicPr>
            <p:cNvPr id="2" name="Picture 1" descr="Patty.Andersen-55bb8e3014371-BV1020 - Library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913" y="685800"/>
              <a:ext cx="62261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982913" y="6210300"/>
              <a:ext cx="62261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Library in 1910, </a:t>
              </a:r>
              <a:r>
                <a:rPr lang="en-US" sz="1500" dirty="0" smtClean="0"/>
                <a:t>South </a:t>
              </a:r>
              <a:r>
                <a:rPr lang="en-US" sz="1500" dirty="0" smtClean="0"/>
                <a:t>Dakota School of Mines &amp; Technology 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50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30400" y="685800"/>
            <a:ext cx="8329613" cy="5867400"/>
            <a:chOff x="1930400" y="685800"/>
            <a:chExt cx="8329613" cy="5867400"/>
          </a:xfrm>
        </p:grpSpPr>
        <p:pic>
          <p:nvPicPr>
            <p:cNvPr id="2" name="Picture 1" descr="Patty.Andersen-55bb8e3018926-Della Haft  (ca.194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400" y="685800"/>
              <a:ext cx="83296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30400" y="6210300"/>
              <a:ext cx="83296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 smtClean="0"/>
                <a:t>Library in 1941, </a:t>
              </a:r>
              <a:r>
                <a:rPr lang="en-US" sz="2400" dirty="0" err="1" smtClean="0"/>
                <a:t>O'Harra</a:t>
              </a:r>
              <a:r>
                <a:rPr lang="en-US" sz="2400" dirty="0" smtClean="0"/>
                <a:t> Memorial Building, South Dakota School of Mines &amp; Technology.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04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104_0468_IM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Humanities, Social Science, and Education Library - Purdue University Libraries. 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95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00263" y="685800"/>
            <a:ext cx="7991475" cy="5867400"/>
            <a:chOff x="2100263" y="685800"/>
            <a:chExt cx="7991475" cy="5867400"/>
          </a:xfrm>
        </p:grpSpPr>
        <p:pic>
          <p:nvPicPr>
            <p:cNvPr id="2" name="Picture 1" descr="Rob.Lopresti-55e9e012ed311-IMG_8984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100263" y="685800"/>
              <a:ext cx="79914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00263" y="6210300"/>
              <a:ext cx="79914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Western Washington University celebrated its 50th anniversary as a depository in 2013 with lectures by faculty, displays, and a cake.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771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robbie.sittel-55ef4bd90e871-Display_VeteranSalute_2002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2002 University of North Texas display "Saluting our Veterans.“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524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667125" y="685800"/>
            <a:ext cx="4857750" cy="5867400"/>
            <a:chOff x="3667125" y="685800"/>
            <a:chExt cx="4857750" cy="5867400"/>
          </a:xfrm>
        </p:grpSpPr>
        <p:pic>
          <p:nvPicPr>
            <p:cNvPr id="2" name="Picture 1" descr="robbie.sittel-55ef4bd90ed82-PaulaWard_UNT_First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667125" y="685800"/>
              <a:ext cx="48577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667125" y="6210300"/>
              <a:ext cx="48577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Pauline Ward, served as the first Documents Librarian at University of North Texas, 1948-1953</a:t>
              </a:r>
              <a:r>
                <a:rPr lang="en-US" sz="1600" dirty="0" smtClean="0"/>
                <a:t>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3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41775" y="685800"/>
            <a:ext cx="4108450" cy="5867400"/>
            <a:chOff x="4041775" y="685800"/>
            <a:chExt cx="4108450" cy="5867400"/>
          </a:xfrm>
        </p:grpSpPr>
        <p:pic>
          <p:nvPicPr>
            <p:cNvPr id="2" name="Picture 1" descr="robbie.sittel-55ef4bd90f2b1-VelmaLeeCathey_1955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41775" y="685800"/>
              <a:ext cx="41084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41775" y="6210300"/>
              <a:ext cx="41084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Velma Lee </a:t>
              </a:r>
              <a:r>
                <a:rPr lang="en-US" sz="1700" dirty="0" err="1" smtClean="0"/>
                <a:t>Cathey</a:t>
              </a:r>
              <a:r>
                <a:rPr lang="en-US" sz="1700" dirty="0" smtClean="0"/>
                <a:t>, Documents Librarian at University of North Texas, 1953-1974.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81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97100" y="685800"/>
            <a:ext cx="7796213" cy="5867400"/>
            <a:chOff x="2197100" y="685800"/>
            <a:chExt cx="7796213" cy="5867400"/>
          </a:xfrm>
        </p:grpSpPr>
        <p:pic>
          <p:nvPicPr>
            <p:cNvPr id="2" name="Picture 1" descr="robbie.sittel-55ef4bd90f5f6-melody_kelly_1976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100" y="685800"/>
              <a:ext cx="77962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97100" y="6210300"/>
              <a:ext cx="77962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US" sz="2400" dirty="0" smtClean="0"/>
                <a:t>Melody Kelly, Documents Librarian, 1974-2001, University of North Texas.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73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robbie.sittel-55ef4bd90f8b5-Cathy_Hartman_2013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Cathy Hartman, Documents Librarian, 2001-2003, University of North Texas.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5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robbie.sittel-55ef4bd90fb26-Arlene_UNT_200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North Texas Docs Department 2006.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40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782888" y="685800"/>
            <a:ext cx="6626225" cy="5867400"/>
            <a:chOff x="2782888" y="685800"/>
            <a:chExt cx="6626225" cy="5867400"/>
          </a:xfrm>
        </p:grpSpPr>
        <p:pic>
          <p:nvPicPr>
            <p:cNvPr id="2" name="Picture 1" descr="robbie.sittel-55ef4bd912e48-MAB_Visit_2015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782888" y="685800"/>
              <a:ext cx="66262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782888" y="6210300"/>
              <a:ext cx="66262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Superintendent of Documents, Mary Alice Baish visits the Eagle Commons Library, 2015, University of North Texas.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8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701675" y="685800"/>
            <a:ext cx="10787063" cy="5867400"/>
            <a:chOff x="701675" y="685800"/>
            <a:chExt cx="10787063" cy="5867400"/>
          </a:xfrm>
        </p:grpSpPr>
        <p:pic>
          <p:nvPicPr>
            <p:cNvPr id="2" name="Picture 1" descr="robbie.sittel-55ef4bd9108e2-GovDocs_DeptPhoto_201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75" y="685800"/>
              <a:ext cx="107870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701675" y="6210300"/>
              <a:ext cx="107870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North Texas Docs Department 2010.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13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2" name="Picture 1" descr="robbie.sittel-55ef4bd91189b-Display_ECL_50_Shades_2015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University of North Texas' 50 Shades of (Government Document) Grey, February 2015.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965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46-0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88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760788" y="685800"/>
            <a:ext cx="4668837" cy="5867400"/>
            <a:chOff x="3760788" y="685800"/>
            <a:chExt cx="4668837" cy="5867400"/>
          </a:xfrm>
        </p:grpSpPr>
        <p:pic>
          <p:nvPicPr>
            <p:cNvPr id="2" name="Picture 1" descr="robbie.sittel-55ef4bd91477e-SuzanneGoesBatty_cropped_2007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760788" y="685800"/>
              <a:ext cx="46688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760788" y="6210300"/>
              <a:ext cx="46688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Former  University of North Texas </a:t>
              </a:r>
              <a:r>
                <a:rPr lang="en-US" sz="1500" dirty="0" err="1" smtClean="0"/>
                <a:t>Gov</a:t>
              </a:r>
              <a:r>
                <a:rPr lang="en-US" sz="1500" dirty="0" smtClean="0"/>
                <a:t> Docs Librarian, now Assistant Dean, Suzanne Sears goes batty in 2013.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00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81200" y="685800"/>
            <a:ext cx="8229600" cy="5867400"/>
            <a:chOff x="1981200" y="685800"/>
            <a:chExt cx="8229600" cy="5867400"/>
          </a:xfrm>
        </p:grpSpPr>
        <p:pic>
          <p:nvPicPr>
            <p:cNvPr id="2" name="Picture 1" descr="Ron.Koch-55cb8ffe6ea5e-IMG_3451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1981200" y="685800"/>
              <a:ext cx="8229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81200" y="6210300"/>
              <a:ext cx="8229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Kraemer Family Library, University of Colorado - Colorado Springs, </a:t>
              </a:r>
              <a:r>
                <a:rPr lang="en-US" sz="1900" dirty="0" smtClean="0"/>
                <a:t/>
              </a:r>
              <a:br>
                <a:rPr lang="en-US" sz="1900" dirty="0" smtClean="0"/>
              </a:br>
              <a:r>
                <a:rPr lang="en-US" sz="1900" dirty="0" smtClean="0"/>
                <a:t>with </a:t>
              </a:r>
              <a:r>
                <a:rPr lang="en-US" sz="1900" dirty="0" smtClean="0"/>
                <a:t>Pikes Peak in the background.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102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81200" y="685800"/>
            <a:ext cx="8229600" cy="5867400"/>
            <a:chOff x="1981200" y="685800"/>
            <a:chExt cx="8229600" cy="5867400"/>
          </a:xfrm>
        </p:grpSpPr>
        <p:pic>
          <p:nvPicPr>
            <p:cNvPr id="2" name="Picture 1" descr="Rory.Elliott-55f0a866c9e99-1375292_10152135228768125_1031668304_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685800"/>
              <a:ext cx="8229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81200" y="6210300"/>
              <a:ext cx="8229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en-US" sz="2400" dirty="0"/>
                <a:t>Geography students are studying in Government Information, </a:t>
              </a:r>
              <a:r>
                <a:rPr lang="en-US" sz="2400" dirty="0" err="1"/>
                <a:t>Alkek</a:t>
              </a:r>
              <a:r>
                <a:rPr lang="en-US" sz="2400" dirty="0"/>
                <a:t> Library at Texas State </a:t>
              </a:r>
              <a:r>
                <a:rPr lang="en-US" sz="2400" dirty="0" smtClean="0"/>
                <a:t>University.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33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211263" y="685800"/>
            <a:ext cx="9767887" cy="5867400"/>
            <a:chOff x="1211263" y="685800"/>
            <a:chExt cx="9767887" cy="5867400"/>
          </a:xfrm>
        </p:grpSpPr>
        <p:pic>
          <p:nvPicPr>
            <p:cNvPr id="2" name="Picture 1" descr="Rory.Elliott-55f0a866c91f5-USG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263" y="685800"/>
              <a:ext cx="97678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211263" y="6210300"/>
              <a:ext cx="97678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sz="1200" dirty="0"/>
                <a:t>Rory Elliott, Specialized Collections Librarian, is </a:t>
              </a:r>
              <a:r>
                <a:rPr lang="en-US" sz="1500" dirty="0"/>
                <a:t>showing</a:t>
              </a:r>
              <a:r>
                <a:rPr lang="en-US" sz="1200" dirty="0"/>
                <a:t> a Water Resources class how to use USGS Map Locator, </a:t>
              </a:r>
              <a:r>
                <a:rPr lang="en-US" sz="1200" dirty="0" err="1"/>
                <a:t>Alkek</a:t>
              </a:r>
              <a:r>
                <a:rPr lang="en-US" sz="1200" dirty="0"/>
                <a:t> Library at Texas State </a:t>
              </a:r>
              <a:r>
                <a:rPr lang="en-US" sz="1200" dirty="0" smtClean="0"/>
                <a:t>University.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981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81200" y="685800"/>
            <a:ext cx="8229600" cy="5867400"/>
            <a:chOff x="1981200" y="685800"/>
            <a:chExt cx="8229600" cy="5867400"/>
          </a:xfrm>
        </p:grpSpPr>
        <p:pic>
          <p:nvPicPr>
            <p:cNvPr id="2" name="Picture 1" descr="Rory.Elliott-55f0a866ca2ab-1380270_10152135228683125_925600108_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685800"/>
              <a:ext cx="8229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81200" y="6210300"/>
              <a:ext cx="8229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/>
                <a:t>Students are studying in our Map Collection area, </a:t>
              </a:r>
              <a:r>
                <a:rPr lang="en-US" sz="2400" dirty="0" err="1"/>
                <a:t>Alkek</a:t>
              </a:r>
              <a:r>
                <a:rPr lang="en-US" sz="2400" dirty="0"/>
                <a:t> Library at Texas State </a:t>
              </a:r>
              <a:r>
                <a:rPr lang="en-US" sz="2400" dirty="0" smtClean="0"/>
                <a:t>University.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38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81200" y="685800"/>
            <a:ext cx="8229600" cy="5867400"/>
            <a:chOff x="1981200" y="685800"/>
            <a:chExt cx="8229600" cy="5867400"/>
          </a:xfrm>
        </p:grpSpPr>
        <p:pic>
          <p:nvPicPr>
            <p:cNvPr id="2" name="Picture 1" descr="Rory.Elliott-55f0a866ca647-1913285_10155018899413125_5754445240041914903_o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685800"/>
              <a:ext cx="8229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81200" y="6210300"/>
              <a:ext cx="8229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sz="1400" dirty="0"/>
                <a:t>Students in the Government </a:t>
              </a:r>
              <a:r>
                <a:rPr lang="en-US" sz="1500" dirty="0"/>
                <a:t>Information</a:t>
              </a:r>
              <a:r>
                <a:rPr lang="en-US" sz="1400" dirty="0"/>
                <a:t> compact shelving area, </a:t>
              </a:r>
              <a:r>
                <a:rPr lang="en-US" sz="1400" dirty="0" err="1"/>
                <a:t>Alkek</a:t>
              </a:r>
              <a:r>
                <a:rPr lang="en-US" sz="1400" dirty="0"/>
                <a:t> Library at Texas State </a:t>
              </a:r>
              <a:r>
                <a:rPr lang="en-US" sz="1400" dirty="0" smtClean="0"/>
                <a:t>University.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6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625850" y="685800"/>
            <a:ext cx="4938713" cy="5867400"/>
            <a:chOff x="3625850" y="685800"/>
            <a:chExt cx="4938713" cy="5867400"/>
          </a:xfrm>
        </p:grpSpPr>
        <p:pic>
          <p:nvPicPr>
            <p:cNvPr id="2" name="Picture 1" descr="Rory.Elliott-55f0a866caac6-Arbor Day Display 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850" y="685800"/>
              <a:ext cx="49387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625850" y="6210300"/>
              <a:ext cx="49387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en-US" sz="2400" dirty="0"/>
                <a:t>Arbor Day display, </a:t>
              </a:r>
              <a:r>
                <a:rPr lang="en-US" sz="2400" dirty="0" err="1"/>
                <a:t>Alkek</a:t>
              </a:r>
              <a:r>
                <a:rPr lang="en-US" sz="2400" dirty="0"/>
                <a:t> Library at Texas State </a:t>
              </a:r>
              <a:r>
                <a:rPr lang="en-US" sz="2400" dirty="0" smtClean="0"/>
                <a:t>University.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47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556125" y="685800"/>
            <a:ext cx="3079750" cy="5867400"/>
            <a:chOff x="4556125" y="685800"/>
            <a:chExt cx="3079750" cy="5867400"/>
          </a:xfrm>
        </p:grpSpPr>
        <p:pic>
          <p:nvPicPr>
            <p:cNvPr id="2" name="Picture 1" descr="Rory.Elliott-55f0a866caf67-GIS Teaching 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125" y="685800"/>
              <a:ext cx="30797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556125" y="6210300"/>
              <a:ext cx="30797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100" dirty="0"/>
                <a:t>Our GIS Services Specialist is showing ArcGIS to a student, </a:t>
              </a:r>
              <a:r>
                <a:rPr lang="en-US" sz="1100" dirty="0" err="1"/>
                <a:t>Alkek</a:t>
              </a:r>
              <a:r>
                <a:rPr lang="en-US" sz="1100" dirty="0"/>
                <a:t> Library at Texas State </a:t>
              </a:r>
              <a:r>
                <a:rPr lang="en-US" sz="1100" dirty="0" smtClean="0"/>
                <a:t>University.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49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552950" y="685800"/>
            <a:ext cx="3086100" cy="5867400"/>
            <a:chOff x="4552950" y="685800"/>
            <a:chExt cx="3086100" cy="5867400"/>
          </a:xfrm>
        </p:grpSpPr>
        <p:pic>
          <p:nvPicPr>
            <p:cNvPr id="2" name="Picture 1" descr="Rory.Elliott-55f0abbc5b50f-Office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552950" y="685800"/>
              <a:ext cx="30861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552950" y="6210300"/>
              <a:ext cx="3086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/>
                <a:t>Alkek</a:t>
              </a:r>
              <a:r>
                <a:rPr lang="en-US" sz="1500" dirty="0"/>
                <a:t> Library at Texas State University (2015</a:t>
              </a:r>
              <a:r>
                <a:rPr lang="en-US" sz="1500" dirty="0" smtClean="0"/>
                <a:t>).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84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556125" y="685800"/>
            <a:ext cx="3079750" cy="5867400"/>
            <a:chOff x="4556125" y="685800"/>
            <a:chExt cx="3079750" cy="5867400"/>
          </a:xfrm>
        </p:grpSpPr>
        <p:pic>
          <p:nvPicPr>
            <p:cNvPr id="2" name="Picture 1" descr="Rory.Elliott-55f0abbc5d02c-Processing 2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556125" y="685800"/>
              <a:ext cx="30797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556125" y="6210300"/>
              <a:ext cx="30797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/>
                <a:t>Alkek</a:t>
              </a:r>
              <a:r>
                <a:rPr lang="en-US" sz="1500" dirty="0"/>
                <a:t> Library at Texas State University (2015).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3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47-0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88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46538" y="685800"/>
            <a:ext cx="4098925" cy="5856890"/>
            <a:chOff x="4046538" y="685800"/>
            <a:chExt cx="4098925" cy="5856890"/>
          </a:xfrm>
        </p:grpSpPr>
        <p:pic>
          <p:nvPicPr>
            <p:cNvPr id="2" name="Picture 1" descr="Rory.Elliott-55f0abbc5d4e2-Staff Picks Shelves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46538" y="685800"/>
              <a:ext cx="40989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46538" y="6199790"/>
              <a:ext cx="40989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/>
                <a:t>Alkek</a:t>
              </a:r>
              <a:r>
                <a:rPr lang="en-US" sz="1500" dirty="0"/>
                <a:t> Library at Texas State </a:t>
              </a:r>
              <a:r>
                <a:rPr lang="en-US" sz="1500" dirty="0" smtClean="0"/>
                <a:t>University.  </a:t>
              </a:r>
              <a:r>
                <a:rPr lang="en-US" sz="1500" dirty="0" smtClean="0"/>
                <a:t>Staff </a:t>
              </a:r>
              <a:r>
                <a:rPr lang="en-US" sz="1500" dirty="0" smtClean="0"/>
                <a:t>choose </a:t>
              </a:r>
              <a:r>
                <a:rPr lang="en-US" sz="1500" dirty="0" smtClean="0"/>
                <a:t>government documents </a:t>
              </a:r>
              <a:r>
                <a:rPr lang="en-US" sz="1500" dirty="0"/>
                <a:t>to </a:t>
              </a:r>
              <a:r>
                <a:rPr lang="en-US" sz="1500" dirty="0" smtClean="0"/>
                <a:t>highlight.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63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486150" y="685800"/>
            <a:ext cx="5218113" cy="5867400"/>
            <a:chOff x="3486150" y="685800"/>
            <a:chExt cx="5218113" cy="5867400"/>
          </a:xfrm>
        </p:grpSpPr>
        <p:pic>
          <p:nvPicPr>
            <p:cNvPr id="2" name="Picture 1" descr="Rory.Elliott-55f0abbc5d7f4-Facebook Page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486150" y="685800"/>
              <a:ext cx="52181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486150" y="6210300"/>
              <a:ext cx="52181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/>
                <a:t>Alkek</a:t>
              </a:r>
              <a:r>
                <a:rPr lang="en-US" sz="1500" dirty="0"/>
                <a:t> Library at Texas State University (2015). </a:t>
              </a:r>
              <a:r>
                <a:rPr lang="en-US" sz="1500" dirty="0" smtClean="0"/>
                <a:t>Texas </a:t>
              </a:r>
              <a:r>
                <a:rPr lang="en-US" sz="1500" dirty="0"/>
                <a:t>State University's Facebook </a:t>
              </a:r>
              <a:r>
                <a:rPr lang="en-US" sz="1500" dirty="0" smtClean="0"/>
                <a:t>page. 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13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46538" y="685800"/>
            <a:ext cx="4098925" cy="5867400"/>
            <a:chOff x="4046538" y="685800"/>
            <a:chExt cx="4098925" cy="5867400"/>
          </a:xfrm>
        </p:grpSpPr>
        <p:pic>
          <p:nvPicPr>
            <p:cNvPr id="2" name="Picture 1" descr="Rory.Elliott-55f0abbc58ad8-New Arrivals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667"/>
            <a:stretch/>
          </p:blipFill>
          <p:spPr>
            <a:xfrm>
              <a:off x="4046538" y="685800"/>
              <a:ext cx="40989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46538" y="6210300"/>
              <a:ext cx="40989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/>
                <a:t>Alkek</a:t>
              </a:r>
              <a:r>
                <a:rPr lang="en-US" sz="1500" dirty="0"/>
                <a:t> Library at Texas State University (2015).  New Arrivals </a:t>
              </a:r>
              <a:r>
                <a:rPr lang="en-US" sz="1500" dirty="0" smtClean="0"/>
                <a:t>display.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807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552950" y="685800"/>
            <a:ext cx="3086100" cy="5867400"/>
            <a:chOff x="4552950" y="685800"/>
            <a:chExt cx="3086100" cy="5867400"/>
          </a:xfrm>
        </p:grpSpPr>
        <p:pic>
          <p:nvPicPr>
            <p:cNvPr id="2" name="Picture 1" descr="Rory.Elliott-55f0abbc58fcb-Map area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950" y="685800"/>
              <a:ext cx="30861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552950" y="6210300"/>
              <a:ext cx="3086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/>
                <a:t>Alkek</a:t>
              </a:r>
              <a:r>
                <a:rPr lang="en-US" sz="1500" dirty="0"/>
                <a:t> Library at Texas State University (2015). Map collection.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5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352800" y="685800"/>
            <a:ext cx="5486400" cy="5867400"/>
            <a:chOff x="3352800" y="685800"/>
            <a:chExt cx="5486400" cy="5867400"/>
          </a:xfrm>
        </p:grpSpPr>
        <p:pic>
          <p:nvPicPr>
            <p:cNvPr id="2" name="Picture 1" descr="Rory.Elliott-55f0abbc578d8-Map Pick Up Cart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/>
                <a:t>Alkek</a:t>
              </a:r>
              <a:r>
                <a:rPr lang="en-US" sz="1500" dirty="0"/>
                <a:t> Library at Texas State University (2015).  USGS topographic maps recently printed for </a:t>
              </a:r>
              <a:r>
                <a:rPr lang="en-US" sz="1500" dirty="0" smtClean="0"/>
                <a:t>patrons.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40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2" name="Picture 1" descr="Rory.Elliott-55f0abbc582f0-NASA - Feb 15 Display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/>
                <a:t>Alkek</a:t>
              </a:r>
              <a:r>
                <a:rPr lang="en-US" sz="1500" dirty="0"/>
                <a:t> Library at Texas State University (2015).  Display on documents regarding National Advisory Committee for </a:t>
              </a:r>
              <a:r>
                <a:rPr lang="en-US" sz="1500" dirty="0" smtClean="0"/>
                <a:t>Aeronautics.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52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2" name="Picture 1" descr="Sandra.Himel-55f0932b54bef-SlideShow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/>
                <a:t>75th Anniversary Events - Federal Depository Library at the University of Louisiana at </a:t>
              </a:r>
              <a:r>
                <a:rPr lang="en-US" sz="1500" dirty="0" smtClean="0"/>
                <a:t>Lafayette.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83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598979" cy="6095014"/>
            <a:chOff x="2438400" y="685800"/>
            <a:chExt cx="7315200" cy="5867400"/>
          </a:xfrm>
        </p:grpSpPr>
        <p:pic>
          <p:nvPicPr>
            <p:cNvPr id="2" name="Picture 1" descr="Sandra.Himel-55f0932b55be0-Display_Histor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/>
                <a:t>75th Anniversary Events - Federal Depository Library at the University of </a:t>
              </a:r>
              <a:r>
                <a:rPr lang="en-US" sz="1500" dirty="0" smtClean="0"/>
                <a:t>Louisiana, Lafayette</a:t>
              </a:r>
              <a:r>
                <a:rPr lang="en-US" sz="1500" dirty="0" smtClean="0"/>
                <a:t>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01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Sandra.Himel-55f0932b537ca-Cake_Eagle_Emblem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/>
                <a:t>75th Anniversary </a:t>
              </a:r>
              <a:r>
                <a:rPr lang="en-US" sz="1500" dirty="0" smtClean="0"/>
                <a:t>- </a:t>
              </a:r>
              <a:r>
                <a:rPr lang="en-US" sz="1500" dirty="0"/>
                <a:t>Federal Depository Library at the University of </a:t>
              </a:r>
              <a:r>
                <a:rPr lang="en-US" sz="1500" dirty="0" smtClean="0"/>
                <a:t>Louisiana, Lafayette</a:t>
              </a:r>
              <a:r>
                <a:rPr lang="en-US" sz="1500" dirty="0" smtClean="0"/>
                <a:t>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5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2" name="Picture 1" descr="Sandra.Himel-55f0932b5709d-Exhibit_FDL_75th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/>
                <a:t>75th Anniversary </a:t>
              </a:r>
              <a:r>
                <a:rPr lang="en-US" sz="1500" dirty="0" smtClean="0"/>
                <a:t>- </a:t>
              </a:r>
              <a:r>
                <a:rPr lang="en-US" sz="1500" dirty="0"/>
                <a:t>Federal Depository Library at the University of Louisiana at </a:t>
              </a:r>
              <a:r>
                <a:rPr lang="en-US" sz="1500" dirty="0" smtClean="0"/>
                <a:t>Lafayette.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00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474788" y="685800"/>
            <a:ext cx="9240837" cy="5867400"/>
            <a:chOff x="1474788" y="685800"/>
            <a:chExt cx="9240837" cy="5867400"/>
          </a:xfrm>
        </p:grpSpPr>
        <p:pic>
          <p:nvPicPr>
            <p:cNvPr id="2" name="Picture 1" descr="001 Ron Koch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 b="-5000"/>
            <a:stretch/>
          </p:blipFill>
          <p:spPr>
            <a:xfrm>
              <a:off x="1474788" y="685800"/>
              <a:ext cx="92408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474788" y="6210300"/>
              <a:ext cx="92408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Reception and display celebrating our 40th anniversary as a depository Library, July 3, 2014. </a:t>
              </a:r>
              <a:br>
                <a:rPr lang="en-US" sz="1900" dirty="0" smtClean="0"/>
              </a:br>
              <a:r>
                <a:rPr lang="en-US" sz="1900" dirty="0" smtClean="0"/>
                <a:t>Kraemer Family Library, University of Colorado - Colorado Springs. 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556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47-0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13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187450" y="685800"/>
            <a:ext cx="9817100" cy="5867400"/>
            <a:chOff x="1187450" y="685800"/>
            <a:chExt cx="9817100" cy="5867400"/>
          </a:xfrm>
        </p:grpSpPr>
        <p:pic>
          <p:nvPicPr>
            <p:cNvPr id="2" name="Picture 1" descr="Sarah.Erekson-55db8e9b06bc6-The Communicator March1983, p. 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450" y="685800"/>
              <a:ext cx="98171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187450" y="6210300"/>
              <a:ext cx="9817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/>
                <a:t>Chicago Public Library's Government Publications staff. CPL Communicator, March 1983.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78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757488" y="685800"/>
            <a:ext cx="6677025" cy="5867400"/>
            <a:chOff x="2757488" y="685800"/>
            <a:chExt cx="6677025" cy="5867400"/>
          </a:xfrm>
        </p:grpSpPr>
        <p:pic>
          <p:nvPicPr>
            <p:cNvPr id="2" name="Picture 1" descr="Sarah.Erekson-55db8e9b08054-BOD Annual Reports 1976, p. 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88" y="685800"/>
              <a:ext cx="66770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757488" y="6210300"/>
              <a:ext cx="66770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000" dirty="0"/>
                <a:t>25 N. Michigan Avenue was the first location at Chicago Public Library where the Government Publications Department brought the depository documents into a separate collection. Chicago Public Library Annual Report, 1979.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0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562225" y="685800"/>
            <a:ext cx="7067550" cy="5867400"/>
            <a:chOff x="2562225" y="685800"/>
            <a:chExt cx="7067550" cy="5867400"/>
          </a:xfrm>
        </p:grpSpPr>
        <p:pic>
          <p:nvPicPr>
            <p:cNvPr id="2" name="Picture 1" descr="Sarah.Erekson-55db8f565aaf5-CPL Unprocessed, Patents Room with people reading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562225" y="685800"/>
              <a:ext cx="70675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562225" y="6210300"/>
              <a:ext cx="70675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Civics </a:t>
              </a:r>
              <a:r>
                <a:rPr lang="en-US" sz="1500" dirty="0"/>
                <a:t>Room at the old central library, Chicago Public Library shows patrons using government information. Undated photo, Chicago Public Library Archives.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9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547938" y="685800"/>
            <a:ext cx="7096125" cy="5867400"/>
            <a:chOff x="2547938" y="685800"/>
            <a:chExt cx="7096125" cy="5867400"/>
          </a:xfrm>
        </p:grpSpPr>
        <p:pic>
          <p:nvPicPr>
            <p:cNvPr id="2" name="Picture 1" descr="Sarah.Erekson-55db8f56583e4-CPL Unprocessed, Patents Room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547938" y="685800"/>
              <a:ext cx="70961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547938" y="6210300"/>
              <a:ext cx="70961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Civics </a:t>
              </a:r>
              <a:r>
                <a:rPr lang="en-US" sz="1700" dirty="0"/>
                <a:t>Room in the old central library building provided access to depository materials and patents. Undated photo, Chicago Public Library Archives.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8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679700" y="685800"/>
            <a:ext cx="6831013" cy="5867400"/>
            <a:chOff x="2679700" y="685800"/>
            <a:chExt cx="6831013" cy="5867400"/>
          </a:xfrm>
        </p:grpSpPr>
        <p:pic>
          <p:nvPicPr>
            <p:cNvPr id="2" name="Picture 1" descr="Sarah.Erekson-55db8ff30ce22-CPL Unprocessed, CPL information displa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700" y="685800"/>
              <a:ext cx="68310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679700" y="6210300"/>
              <a:ext cx="68310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/>
                <a:t>Chicago Public </a:t>
              </a:r>
              <a:r>
                <a:rPr lang="en-US" sz="1900" dirty="0" smtClean="0"/>
                <a:t>Library Display. 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66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673350" y="685800"/>
            <a:ext cx="6843713" cy="5867400"/>
            <a:chOff x="2673350" y="685800"/>
            <a:chExt cx="6843713" cy="5867400"/>
          </a:xfrm>
        </p:grpSpPr>
        <p:pic>
          <p:nvPicPr>
            <p:cNvPr id="2" name="Picture 1" descr="Sarah.Erekson-55db8ff30eb16-CPL Unprocessed, Vertical File Pamphlet Collection with people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673350" y="685800"/>
              <a:ext cx="68437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673350" y="6210300"/>
              <a:ext cx="68437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300" dirty="0"/>
                <a:t>Prior to the creation of the Government Publications Department, depository pamphlets were filed with the Vertical File Pamphlet Collection. Undated photo, Chicago Public Library Archives.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47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731172" y="685800"/>
            <a:ext cx="5349766" cy="5867400"/>
            <a:chOff x="3775921" y="685800"/>
            <a:chExt cx="4715232" cy="5867400"/>
          </a:xfrm>
        </p:grpSpPr>
        <p:pic>
          <p:nvPicPr>
            <p:cNvPr id="2" name="Picture 1" descr="Sarah.Erekson-55f0a0858b5fb-CPL Unprocessed, Charles Lhotka-adjusted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 b="-5000"/>
            <a:stretch/>
          </p:blipFill>
          <p:spPr>
            <a:xfrm>
              <a:off x="4108450" y="685800"/>
              <a:ext cx="39751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775921" y="6210300"/>
              <a:ext cx="4715232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/>
                <a:t>The Civics Department was the subject of a series of photos for a Chicago Public Library Scrapbook. Charles </a:t>
              </a:r>
              <a:r>
                <a:rPr lang="en-US" sz="1500" dirty="0" err="1"/>
                <a:t>Lhotka</a:t>
              </a:r>
              <a:r>
                <a:rPr lang="en-US" sz="1500" dirty="0"/>
                <a:t> was the Chief of the Civics Dept. Chicago Public Library Archives, 1916.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3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322638" y="685800"/>
            <a:ext cx="5545137" cy="5867400"/>
            <a:chOff x="3322638" y="685800"/>
            <a:chExt cx="5545137" cy="5867400"/>
          </a:xfrm>
        </p:grpSpPr>
        <p:pic>
          <p:nvPicPr>
            <p:cNvPr id="2" name="Picture 1" descr="Sarah.Erekson-55f0a0858bfb5-CPL Unprocessed, Doc Lady at Work, Jessie Woodford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667"/>
            <a:stretch/>
          </p:blipFill>
          <p:spPr>
            <a:xfrm>
              <a:off x="3322638" y="685800"/>
              <a:ext cx="55451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322638" y="6210300"/>
              <a:ext cx="55451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/>
                <a:t>Jessie Woodford Lyman, also known as the "Doc Lady", Principal Cataloger of the Civics Dept. Chicago Public Library Archives, 1916.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48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797300" y="685800"/>
            <a:ext cx="4894755" cy="5867400"/>
            <a:chOff x="3797300" y="685800"/>
            <a:chExt cx="4597400" cy="5867400"/>
          </a:xfrm>
        </p:grpSpPr>
        <p:pic>
          <p:nvPicPr>
            <p:cNvPr id="2" name="Picture 1" descr="Sarah.Erekson-55f0a0858ca24-CPL Unprocessed, Edith Covalt-adjusted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667"/>
            <a:stretch/>
          </p:blipFill>
          <p:spPr>
            <a:xfrm>
              <a:off x="3797300" y="685800"/>
              <a:ext cx="45974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797300" y="6210300"/>
              <a:ext cx="4597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/>
                <a:t>Edith </a:t>
              </a:r>
              <a:r>
                <a:rPr lang="en-US" sz="1700" dirty="0" err="1"/>
                <a:t>Covalt</a:t>
              </a:r>
              <a:r>
                <a:rPr lang="en-US" sz="1700" dirty="0"/>
                <a:t>, Principal assistant, Civics Department. Chicago Public Library Archives, 1916</a:t>
              </a:r>
              <a:r>
                <a:rPr lang="en-US" sz="16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6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192463" y="685800"/>
            <a:ext cx="5807075" cy="5867400"/>
            <a:chOff x="3192463" y="685800"/>
            <a:chExt cx="5807075" cy="5867400"/>
          </a:xfrm>
        </p:grpSpPr>
        <p:pic>
          <p:nvPicPr>
            <p:cNvPr id="2" name="Picture 1" descr="Sarah.Erekson-55f0a0858d366-CPL Unprocessed, Ruth Goldstone and Clara Barnes, 1916-adjusted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192463" y="685800"/>
              <a:ext cx="58070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192463" y="6210300"/>
              <a:ext cx="58070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Ruth Goldstone, Clara Barnes, junior assistants, Civics Department. Chicago Public Library Archives, 1916.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072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49-0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6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249738" y="685800"/>
            <a:ext cx="4021903" cy="5867400"/>
            <a:chOff x="4249738" y="685800"/>
            <a:chExt cx="3690937" cy="5867400"/>
          </a:xfrm>
        </p:grpSpPr>
        <p:pic>
          <p:nvPicPr>
            <p:cNvPr id="2" name="Picture 1" descr="Sarah.Erekson-55f0a0858dd8c-CPL Unprocessed, Docs on shelves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667"/>
            <a:stretch/>
          </p:blipFill>
          <p:spPr>
            <a:xfrm>
              <a:off x="4249738" y="685800"/>
              <a:ext cx="36909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249738" y="6210300"/>
              <a:ext cx="36909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/>
                <a:t>Documents on the shelves, Civics Department. Chicago Public Library Archives, 1916.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6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316163" y="685800"/>
            <a:ext cx="7558087" cy="5867400"/>
            <a:chOff x="2316163" y="685800"/>
            <a:chExt cx="7558087" cy="5867400"/>
          </a:xfrm>
        </p:grpSpPr>
        <p:pic>
          <p:nvPicPr>
            <p:cNvPr id="2" name="Picture 1" descr="Sarah.Erekson-55f0a0858e795-CPL Unprocessed, At work in the Docs-Adjusted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 b="-5000"/>
            <a:stretch/>
          </p:blipFill>
          <p:spPr>
            <a:xfrm>
              <a:off x="2316163" y="685800"/>
              <a:ext cx="75580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316163" y="6053959"/>
              <a:ext cx="7558087" cy="499241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200" dirty="0"/>
                <a:t>At work in the Civics Department. Clara Barnes, Jessie Woodford, </a:t>
              </a:r>
              <a:r>
                <a:rPr lang="en-US" sz="2200" dirty="0" smtClean="0"/>
                <a:t/>
              </a:r>
              <a:br>
                <a:rPr lang="en-US" sz="2200" dirty="0" smtClean="0"/>
              </a:br>
              <a:r>
                <a:rPr lang="en-US" sz="2200" dirty="0" smtClean="0"/>
                <a:t>Ruth </a:t>
              </a:r>
              <a:r>
                <a:rPr lang="en-US" sz="2200" dirty="0"/>
                <a:t>Goldstone. Chicago Public Library Archives, </a:t>
              </a:r>
              <a:r>
                <a:rPr lang="en-US" sz="2200" dirty="0" smtClean="0"/>
                <a:t>1916.</a:t>
              </a:r>
            </a:p>
            <a:p>
              <a:pPr algn="ctr"/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872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520825" y="685800"/>
            <a:ext cx="9150350" cy="5867400"/>
            <a:chOff x="1520825" y="685800"/>
            <a:chExt cx="9150350" cy="5867400"/>
          </a:xfrm>
        </p:grpSpPr>
        <p:pic>
          <p:nvPicPr>
            <p:cNvPr id="2" name="Picture 1" descr="Sarah.Erekson-55f0a0858f9f7-CPL Unprocessed, Cart with open books-adjusted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825" y="685800"/>
              <a:ext cx="91503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520825" y="6210300"/>
              <a:ext cx="9150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/>
                <a:t>Display of interesting documents. Chicago Public Library Archives, </a:t>
              </a:r>
              <a:r>
                <a:rPr lang="en-US" sz="1900" dirty="0" smtClean="0"/>
                <a:t>1916.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15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894013" y="685800"/>
            <a:ext cx="6403975" cy="5867400"/>
            <a:chOff x="2894013" y="685800"/>
            <a:chExt cx="6403975" cy="5867400"/>
          </a:xfrm>
        </p:grpSpPr>
        <p:pic>
          <p:nvPicPr>
            <p:cNvPr id="2" name="Picture 1" descr="Sarah.Erekson-55f0a08590265-CPL Unprocessed,The Docs at the Lyman Homestead, 1924-adjusted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894013" y="685800"/>
              <a:ext cx="64039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894013" y="6210300"/>
              <a:ext cx="64039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Photo </a:t>
              </a:r>
              <a:r>
                <a:rPr lang="en-US" sz="1500" dirty="0"/>
                <a:t>of the Documents staff enjoying a summer afternoon in the country. Marion Anderson, Winifred Edwards, Katherine Kenyon, Jessie Woodford Lyman, Sarah J. Kerns. Chicago Public Library Archives, </a:t>
              </a:r>
              <a:r>
                <a:rPr lang="en-US" sz="1500" dirty="0" smtClean="0"/>
                <a:t>1924.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86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549525" y="685800"/>
            <a:ext cx="7092950" cy="5867400"/>
            <a:chOff x="2549525" y="685800"/>
            <a:chExt cx="7092950" cy="5867400"/>
          </a:xfrm>
        </p:grpSpPr>
        <p:pic>
          <p:nvPicPr>
            <p:cNvPr id="2" name="Picture 1" descr="Sarah.Erekson-55f0985983247-GPDstaff2010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 b="-5000"/>
            <a:stretch/>
          </p:blipFill>
          <p:spPr>
            <a:xfrm>
              <a:off x="2549525" y="685800"/>
              <a:ext cx="70929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549525" y="6210300"/>
              <a:ext cx="70929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/>
                <a:t>Government Publications Department Staff in 2010. Standing: </a:t>
              </a:r>
              <a:r>
                <a:rPr lang="en-US" sz="1500" dirty="0" err="1"/>
                <a:t>Desislava</a:t>
              </a:r>
              <a:r>
                <a:rPr lang="en-US" sz="1500" dirty="0"/>
                <a:t> </a:t>
              </a:r>
              <a:r>
                <a:rPr lang="en-US" sz="1500" dirty="0" err="1"/>
                <a:t>Battersby</a:t>
              </a:r>
              <a:r>
                <a:rPr lang="en-US" sz="1500" dirty="0"/>
                <a:t>, Sarah </a:t>
              </a:r>
              <a:r>
                <a:rPr lang="en-US" sz="1500" dirty="0" err="1"/>
                <a:t>Dysken</a:t>
              </a:r>
              <a:r>
                <a:rPr lang="en-US" sz="1500" dirty="0"/>
                <a:t>, Lynne </a:t>
              </a:r>
              <a:r>
                <a:rPr lang="en-US" sz="1500" dirty="0" err="1"/>
                <a:t>Kiviluoma</a:t>
              </a:r>
              <a:r>
                <a:rPr lang="en-US" sz="1500" dirty="0"/>
                <a:t>, Yvonne Perez, Tom </a:t>
              </a:r>
              <a:r>
                <a:rPr lang="en-US" sz="1500" dirty="0" err="1"/>
                <a:t>Mikula</a:t>
              </a:r>
              <a:r>
                <a:rPr lang="en-US" sz="1500" dirty="0"/>
                <a:t>, Shah </a:t>
              </a:r>
              <a:r>
                <a:rPr lang="en-US" sz="1500" dirty="0" err="1"/>
                <a:t>Tiwana</a:t>
              </a:r>
              <a:r>
                <a:rPr lang="en-US" sz="1500" dirty="0"/>
                <a:t>. Seated: </a:t>
              </a:r>
              <a:r>
                <a:rPr lang="en-US" sz="1500" dirty="0" err="1"/>
                <a:t>Shenita</a:t>
              </a:r>
              <a:r>
                <a:rPr lang="en-US" sz="1500" dirty="0"/>
                <a:t> Mack, Bonnie Hines, Sarah </a:t>
              </a:r>
              <a:r>
                <a:rPr lang="en-US" sz="1500" dirty="0" err="1"/>
                <a:t>Erekson</a:t>
              </a:r>
              <a:r>
                <a:rPr lang="en-US" sz="1500" dirty="0"/>
                <a:t>. Chicago Public Library </a:t>
              </a:r>
              <a:r>
                <a:rPr lang="en-US" sz="1500" dirty="0" smtClean="0"/>
                <a:t>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41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71938" y="685800"/>
            <a:ext cx="4252255" cy="5867400"/>
            <a:chOff x="4071938" y="685800"/>
            <a:chExt cx="4048125" cy="5867400"/>
          </a:xfrm>
        </p:grpSpPr>
        <p:pic>
          <p:nvPicPr>
            <p:cNvPr id="2" name="Picture 1" descr="School of Mines and Metallurgy Library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71938" y="685800"/>
              <a:ext cx="40481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71938" y="6210300"/>
              <a:ext cx="40481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/>
                <a:t>Serials processing from around 1939 at the School of Mines and Metallurgy Library in Rolla, </a:t>
              </a:r>
              <a:r>
                <a:rPr lang="en-US" sz="1500" dirty="0" smtClean="0"/>
                <a:t>MO.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68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71938" y="685800"/>
            <a:ext cx="4048125" cy="5867400"/>
            <a:chOff x="4071938" y="685800"/>
            <a:chExt cx="4048125" cy="5867400"/>
          </a:xfrm>
        </p:grpSpPr>
        <p:pic>
          <p:nvPicPr>
            <p:cNvPr id="2" name="Picture 1" descr="school of mines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71938" y="685800"/>
              <a:ext cx="40481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71938" y="6210300"/>
              <a:ext cx="40481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/>
                <a:t>Cataloging and Serials Department Office, School of Mines and Metallurgy </a:t>
              </a:r>
              <a:r>
                <a:rPr lang="en-US" sz="1700" dirty="0" smtClean="0"/>
                <a:t>Library.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89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71938" y="685800"/>
            <a:ext cx="4048125" cy="5867400"/>
            <a:chOff x="4071938" y="685800"/>
            <a:chExt cx="4048125" cy="5867400"/>
          </a:xfrm>
        </p:grpSpPr>
        <p:pic>
          <p:nvPicPr>
            <p:cNvPr id="2" name="Picture 1" descr="school of mines2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71938" y="685800"/>
              <a:ext cx="40481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71938" y="6210300"/>
              <a:ext cx="40481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/>
                <a:t>Reading Room, School of Mines and Metallurgy </a:t>
              </a:r>
              <a:r>
                <a:rPr lang="en-US" sz="1700" dirty="0" smtClean="0"/>
                <a:t>Library.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86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Scott.Casper-55ef74bdbee96-0212blackhistory (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/>
                <a:t>A Black History Month display in our department, Poplar Creek Public </a:t>
              </a:r>
              <a:r>
                <a:rPr lang="en-US" sz="2400" dirty="0" smtClean="0"/>
                <a:t>Library.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69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Scott.Casper-55ef74bdbf7b0-Civil Right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A civil rights display in our department, Poplar Creek Public Library.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149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50-0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5445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51063" y="685800"/>
            <a:ext cx="7889875" cy="5867400"/>
            <a:chOff x="2151063" y="685800"/>
            <a:chExt cx="7889875" cy="5867400"/>
          </a:xfrm>
        </p:grpSpPr>
        <p:pic>
          <p:nvPicPr>
            <p:cNvPr id="2" name="Picture 1" descr="Scott.Casper-55ef74bdc0f57-Civilwar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063" y="685800"/>
              <a:ext cx="78898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51063" y="6210300"/>
              <a:ext cx="78898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A Civil War display in our department, Poplar Creek Public Library.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53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Scott.Casper-55ef74bdc3e6f-GovDoc military displa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/>
                <a:t>A military history display in our department, Poplar Creek Public </a:t>
              </a:r>
              <a:r>
                <a:rPr lang="en-US" sz="2400" dirty="0" smtClean="0"/>
                <a:t>Library.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032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98663" y="685800"/>
            <a:ext cx="8194675" cy="5867400"/>
            <a:chOff x="1998663" y="685800"/>
            <a:chExt cx="8194675" cy="5867400"/>
          </a:xfrm>
        </p:grpSpPr>
        <p:pic>
          <p:nvPicPr>
            <p:cNvPr id="2" name="Picture 1" descr="Scott.Casper-55ef74bdc6c12-PCPL today (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663" y="685800"/>
              <a:ext cx="81946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98663" y="6210300"/>
              <a:ext cx="81946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/>
                <a:t>Our Government Documents Department, as it looks today - Poplar Creek Public </a:t>
              </a:r>
              <a:r>
                <a:rPr lang="en-US" sz="2400" dirty="0" smtClean="0"/>
                <a:t>Library.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701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Scott.Casper-55ef74bdc16aa-Constitution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/>
                <a:t>A display about the Constitution in our department, Poplar Creek Public </a:t>
              </a:r>
              <a:r>
                <a:rPr lang="en-US" sz="2400" dirty="0" smtClean="0"/>
                <a:t>Library.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65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217683" y="685800"/>
            <a:ext cx="7777655" cy="5829300"/>
            <a:chOff x="2217683" y="685800"/>
            <a:chExt cx="7777655" cy="5829300"/>
          </a:xfrm>
        </p:grpSpPr>
        <p:pic>
          <p:nvPicPr>
            <p:cNvPr id="2" name="Picture 1" descr="Scott.Casper-55ef74bdc64eb-PCPL early longsho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525" y="685800"/>
              <a:ext cx="73469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217683" y="6172200"/>
              <a:ext cx="777765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/>
                <a:t>How our library looked when we became a depository, Poplar Creek Public </a:t>
              </a:r>
              <a:r>
                <a:rPr lang="en-US" sz="1700" dirty="0" smtClean="0"/>
                <a:t>Library.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44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98663" y="685800"/>
            <a:ext cx="8194675" cy="5867400"/>
            <a:chOff x="1998663" y="685800"/>
            <a:chExt cx="8194675" cy="5867400"/>
          </a:xfrm>
        </p:grpSpPr>
        <p:pic>
          <p:nvPicPr>
            <p:cNvPr id="2" name="Picture 1" descr="Scott.Casper-55ef74bdc528e-Our desk toda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663" y="685800"/>
              <a:ext cx="81946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98663" y="6210300"/>
              <a:ext cx="81946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/>
                <a:t>Our Government Documents Department, as it looks today - Poplar Creek Public </a:t>
              </a:r>
              <a:r>
                <a:rPr lang="en-US" sz="2400" dirty="0" smtClean="0"/>
                <a:t>Library.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06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051050" y="685800"/>
            <a:ext cx="8088313" cy="5867400"/>
            <a:chOff x="2051050" y="685800"/>
            <a:chExt cx="8088313" cy="5867400"/>
          </a:xfrm>
        </p:grpSpPr>
        <p:pic>
          <p:nvPicPr>
            <p:cNvPr id="2" name="Picture 1" descr="Scott.Casper-55ef74bdc682c-PCPL gov docs desk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050" y="685800"/>
              <a:ext cx="80883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051050" y="6210300"/>
              <a:ext cx="80883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/>
                <a:t>How our Government Documents desk used to look, Poplar Creek Public </a:t>
              </a:r>
              <a:r>
                <a:rPr lang="en-US" sz="2400" dirty="0" smtClean="0"/>
                <a:t>Library.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28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352800" y="685800"/>
            <a:ext cx="5486400" cy="5867400"/>
            <a:chOff x="3352800" y="685800"/>
            <a:chExt cx="5486400" cy="5867400"/>
          </a:xfrm>
        </p:grpSpPr>
        <p:pic>
          <p:nvPicPr>
            <p:cNvPr id="2" name="Picture 1" descr="Whitney.Gerwitz-55ccc8d88ace1-Name that Disease game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err="1" smtClean="0"/>
                <a:t>Middendorf-Kredell</a:t>
              </a:r>
              <a:r>
                <a:rPr lang="en-US" sz="1700" dirty="0" smtClean="0"/>
                <a:t>, 2015</a:t>
              </a:r>
              <a:r>
                <a:rPr lang="en-US" sz="1700" dirty="0"/>
                <a:t>. </a:t>
              </a:r>
              <a:r>
                <a:rPr lang="en-US" sz="1700" dirty="0" smtClean="0"/>
                <a:t>Reception </a:t>
              </a:r>
              <a:r>
                <a:rPr lang="en-US" sz="1700" dirty="0"/>
                <a:t>closing an exhibit </a:t>
              </a:r>
              <a:r>
                <a:rPr lang="en-US" sz="1700" dirty="0" smtClean="0"/>
                <a:t>on the </a:t>
              </a:r>
              <a:r>
                <a:rPr lang="en-US" sz="1700" dirty="0"/>
                <a:t>National Library of </a:t>
              </a:r>
              <a:r>
                <a:rPr lang="en-US" sz="1700" dirty="0" smtClean="0"/>
                <a:t>Medicine.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23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246188" y="685800"/>
            <a:ext cx="9699625" cy="5867400"/>
            <a:chOff x="1246188" y="685800"/>
            <a:chExt cx="9699625" cy="5867400"/>
          </a:xfrm>
        </p:grpSpPr>
        <p:pic>
          <p:nvPicPr>
            <p:cNvPr id="2" name="Picture 1" descr="Whitney.Gerwitz-55ccc8d88e5c2-Healthcare Reform 2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188" y="685800"/>
              <a:ext cx="96996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246188" y="6210300"/>
              <a:ext cx="96996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sz="1500" dirty="0" err="1"/>
                <a:t>Middendorf-Kredell</a:t>
              </a:r>
              <a:r>
                <a:rPr lang="en-US" sz="1500" dirty="0"/>
                <a:t> of the St. Charles City-County Library District, 2014. Healthcare reform throughout history.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903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246188" y="685800"/>
            <a:ext cx="9699625" cy="5867400"/>
            <a:chOff x="1246188" y="685800"/>
            <a:chExt cx="9699625" cy="5867400"/>
          </a:xfrm>
        </p:grpSpPr>
        <p:pic>
          <p:nvPicPr>
            <p:cNvPr id="2" name="Picture 1" descr="Whitney.Gerwitz-55ccc8d88e030-Healthcare Reform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188" y="685800"/>
              <a:ext cx="96996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246188" y="6210300"/>
              <a:ext cx="96996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sz="1500" dirty="0" err="1" smtClean="0"/>
                <a:t>Middendorf-Kredell</a:t>
              </a:r>
              <a:r>
                <a:rPr lang="en-US" sz="1500" dirty="0" smtClean="0"/>
                <a:t> of the St. Charles City-County Library District, 2014. Healthcare reform throughout history.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94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50-0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755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Whitney.Gerwitz-55ccc8d88eafa-Lincoln_MarburyMadison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 smtClean="0"/>
                <a:t>Middendorf-Kredell</a:t>
              </a:r>
              <a:r>
                <a:rPr lang="en-US" sz="1500" dirty="0" smtClean="0"/>
                <a:t>, </a:t>
              </a:r>
              <a:r>
                <a:rPr lang="en-US" sz="1500" dirty="0"/>
                <a:t>2015. Honest Abe is our mascot for Government Documents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and </a:t>
              </a:r>
              <a:r>
                <a:rPr lang="en-US" sz="1500" dirty="0"/>
                <a:t>he wanted to remind everyone about our Supreme Court documents.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61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37" y="719552"/>
            <a:ext cx="7003725" cy="5418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0952" y="6138448"/>
            <a:ext cx="72836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err="1" smtClean="0"/>
              <a:t>Fondren</a:t>
            </a:r>
            <a:r>
              <a:rPr lang="en-US" sz="1900" dirty="0" smtClean="0"/>
              <a:t> Library at Texas’ Southern Methodist University in the 1960s.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42169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51-0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84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51-0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90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52-0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72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53-0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16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53-0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844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53-02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15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26678" y="685800"/>
            <a:ext cx="7139354" cy="5867400"/>
            <a:chOff x="2628901" y="685800"/>
            <a:chExt cx="6945716" cy="5867400"/>
          </a:xfrm>
        </p:grpSpPr>
        <p:pic>
          <p:nvPicPr>
            <p:cNvPr id="2" name="Picture 1" descr="1-NSC-0002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67" b="1667"/>
            <a:stretch/>
          </p:blipFill>
          <p:spPr>
            <a:xfrm>
              <a:off x="2724150" y="685800"/>
              <a:ext cx="67421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628901" y="6210300"/>
              <a:ext cx="6945716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The Nevada State Library was housed in the Capitol Building from 1871-1909</a:t>
              </a:r>
              <a:r>
                <a:rPr lang="en-US" sz="2000" dirty="0" smtClean="0"/>
                <a:t>.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9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55-00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667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25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15081455-0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71639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29080831-0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011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29080831-02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45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0829080832-0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Government documents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56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1001080829-0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Halloween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1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1001080830-0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Halloween at the University of South Alabama.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91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1001080837-00 (00000002)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University of South Alabama. 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19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352800" y="685800"/>
            <a:ext cx="5486400" cy="5867400"/>
            <a:chOff x="3352800" y="685800"/>
            <a:chExt cx="5486400" cy="5867400"/>
          </a:xfrm>
        </p:grpSpPr>
        <p:pic>
          <p:nvPicPr>
            <p:cNvPr id="2" name="Picture 1" descr="ajaxhelper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One of the earliest university libraries in University Hall during the 1899/1905 timeframe, Purdue University Libraries</a:t>
              </a:r>
              <a:r>
                <a:rPr lang="en-US" sz="1600" dirty="0" smtClean="0"/>
                <a:t>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520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352800" y="685800"/>
            <a:ext cx="5486400" cy="5856890"/>
            <a:chOff x="3352800" y="685800"/>
            <a:chExt cx="5486400" cy="5856890"/>
          </a:xfrm>
        </p:grpSpPr>
        <p:pic>
          <p:nvPicPr>
            <p:cNvPr id="2" name="Picture 1" descr="ajaxhelper2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" t="3333" r="-1667" b="-3333"/>
            <a:stretch/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352800" y="619979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Stewart </a:t>
              </a:r>
              <a:r>
                <a:rPr lang="en-US" sz="1900" dirty="0" smtClean="0"/>
                <a:t>Center, </a:t>
              </a:r>
              <a:r>
                <a:rPr lang="en-US" sz="1900" dirty="0" smtClean="0"/>
                <a:t>site </a:t>
              </a:r>
              <a:r>
                <a:rPr lang="en-US" sz="1900" dirty="0" smtClean="0"/>
                <a:t>of Purdue's Humanities, Social Science, </a:t>
              </a:r>
              <a:r>
                <a:rPr lang="en-US" sz="1900" dirty="0" smtClean="0"/>
                <a:t>and </a:t>
              </a:r>
              <a:r>
                <a:rPr lang="en-US" sz="1900" dirty="0" smtClean="0"/>
                <a:t>Education </a:t>
              </a:r>
              <a:r>
                <a:rPr lang="en-US" sz="1900" dirty="0" smtClean="0"/>
                <a:t>Library.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20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766888" y="685800"/>
            <a:ext cx="8658225" cy="5867400"/>
            <a:chOff x="1766888" y="685800"/>
            <a:chExt cx="8658225" cy="5867400"/>
          </a:xfrm>
        </p:grpSpPr>
        <p:pic>
          <p:nvPicPr>
            <p:cNvPr id="2" name="Picture 1" descr="2-View of annex on east side of capitol  hand-colored postcard ca  1905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888" y="685800"/>
              <a:ext cx="86582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766888" y="6210300"/>
              <a:ext cx="86582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Capitol Annex housed the Nevada State Library from 1909 through 1937.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0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352800" y="685800"/>
            <a:ext cx="5486400" cy="5867400"/>
            <a:chOff x="3352800" y="685800"/>
            <a:chExt cx="5486400" cy="5867400"/>
          </a:xfrm>
        </p:grpSpPr>
        <p:pic>
          <p:nvPicPr>
            <p:cNvPr id="2" name="Picture 1" descr="ajaxhelper3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200" dirty="0" smtClean="0"/>
                <a:t>Early floor plan, Purdue University Libraries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77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714625" y="685800"/>
            <a:ext cx="6761163" cy="5867400"/>
            <a:chOff x="2714625" y="685800"/>
            <a:chExt cx="6761163" cy="5867400"/>
          </a:xfrm>
        </p:grpSpPr>
        <p:pic>
          <p:nvPicPr>
            <p:cNvPr id="2" name="Picture 1" descr="Alison.Griffith-55ce213b3f770-fdlp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714625" y="685800"/>
              <a:ext cx="67611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714625" y="6210300"/>
              <a:ext cx="67611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Local FDLP Meeting for Missouri Depository Librarians at </a:t>
              </a:r>
              <a:r>
                <a:rPr lang="en-US" sz="1900" dirty="0" err="1" smtClean="0"/>
                <a:t>Middendorf-Kredell</a:t>
              </a:r>
              <a:r>
                <a:rPr lang="en-US" sz="1900" dirty="0" smtClean="0"/>
                <a:t> Library in St. Charles, MO.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76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392363" y="685800"/>
            <a:ext cx="7405687" cy="5867400"/>
            <a:chOff x="2392363" y="685800"/>
            <a:chExt cx="7405687" cy="5867400"/>
          </a:xfrm>
        </p:grpSpPr>
        <p:pic>
          <p:nvPicPr>
            <p:cNvPr id="2" name="Picture 1" descr="Alison.Griffith-55ce213b3fd76-myssa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392363" y="685800"/>
              <a:ext cx="74056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392363" y="6210300"/>
              <a:ext cx="7405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</a:t>
              </a:r>
              <a:r>
                <a:rPr lang="en-US" sz="1900" dirty="0" err="1" smtClean="0"/>
                <a:t>Middendorf-Kredell</a:t>
              </a:r>
              <a:r>
                <a:rPr lang="en-US" sz="1900" dirty="0" smtClean="0"/>
                <a:t> Library hosting a sign-up event with Social Security Administration on Constitution Day 2014.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98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Alison.Griffith-55eb2354001b3-speakup4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</a:t>
              </a:r>
              <a:r>
                <a:rPr lang="en-US" sz="1900" dirty="0" err="1" smtClean="0"/>
                <a:t>Middendorf-Kredell</a:t>
              </a:r>
              <a:r>
                <a:rPr lang="en-US" sz="1900" dirty="0" smtClean="0"/>
                <a:t> Branch is celebrating 25 years </a:t>
              </a:r>
              <a:r>
                <a:rPr lang="en-US" sz="1900" dirty="0" smtClean="0"/>
                <a:t/>
              </a:r>
              <a:br>
                <a:rPr lang="en-US" sz="1900" dirty="0" smtClean="0"/>
              </a:br>
              <a:r>
                <a:rPr lang="en-US" sz="1900" dirty="0" smtClean="0"/>
                <a:t>in </a:t>
              </a:r>
              <a:r>
                <a:rPr lang="en-US" sz="1900" dirty="0" smtClean="0"/>
                <a:t>the FDLP with a Speak Up! Photo Booth. 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4259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Alison.Griffith-55eb23540197a-speakup2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sz="1500" dirty="0" smtClean="0"/>
                <a:t>#</a:t>
              </a:r>
              <a:r>
                <a:rPr lang="en-US" sz="1500" dirty="0" err="1" smtClean="0"/>
                <a:t>stchspeakup</a:t>
              </a:r>
              <a:r>
                <a:rPr lang="en-US" sz="1500" dirty="0" smtClean="0"/>
                <a:t> is our social media hashtag for the booth, </a:t>
              </a:r>
              <a:r>
                <a:rPr lang="en-US" sz="1500" dirty="0" err="1" smtClean="0"/>
                <a:t>Middendorf-Kredell</a:t>
              </a:r>
              <a:r>
                <a:rPr lang="en-US" sz="1500" dirty="0" smtClean="0"/>
                <a:t> Library.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473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Alison.Griffith-55eb235401403-speak5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Patrons can take photos or videos about what free </a:t>
              </a:r>
              <a:r>
                <a:rPr lang="en-US" sz="1900" dirty="0" smtClean="0"/>
                <a:t>speech</a:t>
              </a:r>
              <a:br>
                <a:rPr lang="en-US" sz="1900" dirty="0" smtClean="0"/>
              </a:br>
              <a:r>
                <a:rPr lang="en-US" sz="1900" dirty="0" smtClean="0"/>
                <a:t>means </a:t>
              </a:r>
              <a:r>
                <a:rPr lang="en-US" sz="1900" dirty="0" smtClean="0"/>
                <a:t>to them, </a:t>
              </a:r>
              <a:r>
                <a:rPr lang="en-US" sz="1900" dirty="0" err="1" smtClean="0"/>
                <a:t>Middendorf-Kredell</a:t>
              </a:r>
              <a:r>
                <a:rPr lang="en-US" sz="1900" dirty="0" smtClean="0"/>
                <a:t> Library.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48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062288" y="685800"/>
            <a:ext cx="6067425" cy="5867400"/>
            <a:chOff x="3062288" y="685800"/>
            <a:chExt cx="6067425" cy="5867400"/>
          </a:xfrm>
        </p:grpSpPr>
        <p:pic>
          <p:nvPicPr>
            <p:cNvPr id="2" name="Picture 1" descr="Andrea.Craley-55f11a1f1f5e0-Student at old library now maryland hall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062288" y="685800"/>
              <a:ext cx="60674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062288" y="6210300"/>
              <a:ext cx="60674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Students at old Harford Community College Library (now Maryland Hall) early 1970, before building Learning Resources Center.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312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Andrea.Craley-55f11a1f1faea-Novel Birthday Celebration Cak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Novel Birthday </a:t>
              </a:r>
              <a:r>
                <a:rPr lang="en-US" sz="1500" dirty="0" smtClean="0"/>
                <a:t>Celebration for </a:t>
              </a:r>
              <a:r>
                <a:rPr lang="en-US" sz="1500" dirty="0" smtClean="0"/>
                <a:t>10 years in </a:t>
              </a:r>
              <a:r>
                <a:rPr lang="en-US" sz="1500" dirty="0" smtClean="0"/>
                <a:t>Harford </a:t>
              </a:r>
              <a:r>
                <a:rPr lang="en-US" sz="1500" dirty="0" smtClean="0"/>
                <a:t>Community College Library building.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35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709613" y="685800"/>
            <a:ext cx="10771187" cy="5867400"/>
            <a:chOff x="709613" y="685800"/>
            <a:chExt cx="10771187" cy="5867400"/>
          </a:xfrm>
        </p:grpSpPr>
        <p:pic>
          <p:nvPicPr>
            <p:cNvPr id="2" name="Picture 1" descr="Andrea.Craley-55f11a1f20db7-HCC Library 2nd floor 2015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13" y="685800"/>
              <a:ext cx="107711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709613" y="6210300"/>
              <a:ext cx="107711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Harford Community College Library 2nd floor now 2015.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58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219200" y="685800"/>
            <a:ext cx="9753600" cy="5867400"/>
            <a:chOff x="1219200" y="685800"/>
            <a:chExt cx="9753600" cy="5867400"/>
          </a:xfrm>
        </p:grpSpPr>
        <p:pic>
          <p:nvPicPr>
            <p:cNvPr id="2" name="Picture 1" descr="Andrea.Craley-55f11a1f21e92-HCC Library Expo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Harford Community College Library Expo with our new "Curves" </a:t>
              </a:r>
              <a:r>
                <a:rPr lang="en-US" sz="1500" dirty="0" smtClean="0"/>
                <a:t>shelving </a:t>
              </a:r>
              <a:r>
                <a:rPr lang="en-US" sz="1500" dirty="0" smtClean="0"/>
                <a:t>along the windows and more reading spaces.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85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098554" y="571500"/>
            <a:ext cx="7959725" cy="5996353"/>
            <a:chOff x="2116138" y="685800"/>
            <a:chExt cx="7959725" cy="5867399"/>
          </a:xfrm>
        </p:grpSpPr>
        <p:pic>
          <p:nvPicPr>
            <p:cNvPr id="2" name="Picture 1" descr="004 Ron Koch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2" b="-3262"/>
            <a:stretch/>
          </p:blipFill>
          <p:spPr>
            <a:xfrm>
              <a:off x="2116138" y="685800"/>
              <a:ext cx="79597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16138" y="6303706"/>
              <a:ext cx="7959725" cy="249493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Reception and display celebrating our 40th anniversary as a depository Library, </a:t>
              </a:r>
              <a:r>
                <a:rPr lang="en-US" sz="1700" dirty="0" smtClean="0"/>
                <a:t/>
              </a:r>
              <a:br>
                <a:rPr lang="en-US" sz="1700" dirty="0" smtClean="0"/>
              </a:br>
              <a:r>
                <a:rPr lang="en-US" sz="1700" dirty="0" smtClean="0"/>
                <a:t>July </a:t>
              </a:r>
              <a:r>
                <a:rPr lang="en-US" sz="1700" dirty="0" smtClean="0"/>
                <a:t>3, 2014. Kraemer Family Library, University of Colorado - Colorado Springs</a:t>
              </a:r>
              <a:r>
                <a:rPr lang="en-US" dirty="0" smtClean="0"/>
                <a:t>.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64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38363" y="685800"/>
            <a:ext cx="7913687" cy="5867400"/>
            <a:chOff x="2138363" y="685800"/>
            <a:chExt cx="7913687" cy="5867400"/>
          </a:xfrm>
        </p:grpSpPr>
        <p:pic>
          <p:nvPicPr>
            <p:cNvPr id="2" name="Picture 1" descr="Andrea.Craley-55f11a1f23ae3-HCC Library in the snow_2013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667"/>
            <a:stretch/>
          </p:blipFill>
          <p:spPr>
            <a:xfrm>
              <a:off x="2138363" y="685800"/>
              <a:ext cx="79136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38363" y="6210300"/>
              <a:ext cx="7913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Harford Community College Library in snow 2013.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596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903538" y="685800"/>
            <a:ext cx="6384925" cy="5867400"/>
            <a:chOff x="2903538" y="685800"/>
            <a:chExt cx="6384925" cy="5867400"/>
          </a:xfrm>
        </p:grpSpPr>
        <p:pic>
          <p:nvPicPr>
            <p:cNvPr id="2" name="Picture 1" descr="Andrea.Craley-55f11a1f177ed-learning resources center after 197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538" y="685800"/>
              <a:ext cx="63849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903538" y="6210300"/>
              <a:ext cx="63849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 smtClean="0"/>
                <a:t>Harford Community College Learning Resources Center after 1975.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05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Andrea.Craley-55f11a1f223d5-Exterior_with_Banners 2010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Harford Community College Library with celebration banners for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Novel </a:t>
              </a:r>
              <a:r>
                <a:rPr lang="en-US" sz="1500" dirty="0" smtClean="0"/>
                <a:t>Birthday celebrating 10 years in building.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692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60563" y="685800"/>
            <a:ext cx="8269287" cy="5867400"/>
            <a:chOff x="1960563" y="685800"/>
            <a:chExt cx="8269287" cy="5867400"/>
          </a:xfrm>
        </p:grpSpPr>
        <p:pic>
          <p:nvPicPr>
            <p:cNvPr id="2" name="Picture 1" descr="Andrea.Craley-55f11a1f2083d-HCC Library 2nd floor prior 2013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0563" y="685800"/>
              <a:ext cx="82692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60563" y="6210300"/>
              <a:ext cx="8269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Harford Community College Library 2nd floor prior 2013.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57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975100" y="685800"/>
            <a:ext cx="4240213" cy="5867400"/>
            <a:chOff x="3975100" y="685800"/>
            <a:chExt cx="4240213" cy="5867400"/>
          </a:xfrm>
        </p:grpSpPr>
        <p:pic>
          <p:nvPicPr>
            <p:cNvPr id="2" name="Picture 1" descr="Andrea.Craley-55f11a1f2130c-Constitution Day 2015 program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975100" y="685800"/>
              <a:ext cx="42402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975100" y="6210300"/>
              <a:ext cx="42402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Upcoming Harford Community College Library 2015 Constitution Day program.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7018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219200" y="685800"/>
            <a:ext cx="9753600" cy="5867400"/>
            <a:chOff x="1219200" y="685800"/>
            <a:chExt cx="9753600" cy="5867400"/>
          </a:xfrm>
        </p:grpSpPr>
        <p:pic>
          <p:nvPicPr>
            <p:cNvPr id="2" name="Picture 1" descr="Andrea.Craley-55f11a1f21938-HCC Library Expo FDLP table 2015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Harford Community College Library Expo 2015 FDLP table.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20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351213" y="685800"/>
            <a:ext cx="5489575" cy="5867400"/>
            <a:chOff x="3351213" y="685800"/>
            <a:chExt cx="5489575" cy="5867400"/>
          </a:xfrm>
        </p:grpSpPr>
        <p:pic>
          <p:nvPicPr>
            <p:cNvPr id="2" name="Picture 1" descr="Barbara.Levergood-55ca2795d1e15-BowdoinColleg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13" y="685800"/>
              <a:ext cx="54895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351213" y="6210300"/>
              <a:ext cx="54895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US" sz="2400" dirty="0" smtClean="0"/>
                <a:t>Historic Government documents at Bowdoin College.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75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976688" y="685800"/>
            <a:ext cx="4238625" cy="5867400"/>
            <a:chOff x="3976688" y="685800"/>
            <a:chExt cx="4238625" cy="5867400"/>
          </a:xfrm>
        </p:grpSpPr>
        <p:pic>
          <p:nvPicPr>
            <p:cNvPr id="2" name="Picture 1" descr="Barbara.Levergood-55ca2795d1493-BowdoinCollegeletter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667"/>
            <a:stretch/>
          </p:blipFill>
          <p:spPr>
            <a:xfrm>
              <a:off x="3976688" y="685800"/>
              <a:ext cx="42386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976688" y="6210300"/>
              <a:ext cx="42386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1822 letter </a:t>
              </a:r>
              <a:r>
                <a:rPr lang="en-US" sz="1500" dirty="0" smtClean="0"/>
                <a:t>transmitting certain government</a:t>
              </a:r>
              <a:br>
                <a:rPr lang="en-US" sz="1500" dirty="0" smtClean="0"/>
              </a:br>
              <a:r>
                <a:rPr lang="en-US" sz="1500" dirty="0" smtClean="0"/>
                <a:t>documents </a:t>
              </a:r>
              <a:r>
                <a:rPr lang="en-US" sz="1500" dirty="0" smtClean="0"/>
                <a:t>to Bowdoin College.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4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Barbie.Selby-55e4d1858e641-Alderman-small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Virginia Alderman Library, circa 1937.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445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51063" y="685800"/>
            <a:ext cx="7889875" cy="5867400"/>
            <a:chOff x="2151063" y="685800"/>
            <a:chExt cx="7889875" cy="5867400"/>
          </a:xfrm>
        </p:grpSpPr>
        <p:pic>
          <p:nvPicPr>
            <p:cNvPr id="2" name="Picture 1" descr="Barbie.Selby-55e4d1858eb89-UVA-entranc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063" y="685800"/>
              <a:ext cx="78898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51063" y="6210300"/>
              <a:ext cx="78898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University of Virginia's Alderman Library main entrance hall - Memorial Hall, circa 1937.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39925" y="685800"/>
            <a:ext cx="8312150" cy="5867400"/>
            <a:chOff x="1939925" y="685800"/>
            <a:chExt cx="8312150" cy="5867400"/>
          </a:xfrm>
        </p:grpSpPr>
        <p:pic>
          <p:nvPicPr>
            <p:cNvPr id="2" name="Picture 1" descr="4-laxalt-library1984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925" y="685800"/>
              <a:ext cx="83121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39925" y="6210300"/>
              <a:ext cx="83121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</a:t>
              </a:r>
              <a:r>
                <a:rPr lang="en-US" sz="1900" dirty="0" err="1" smtClean="0"/>
                <a:t>Laxalt</a:t>
              </a:r>
              <a:r>
                <a:rPr lang="en-US" sz="1900" dirty="0" smtClean="0"/>
                <a:t> Building housed the Nevada State Library from 1972 to 1993.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52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584450" y="685800"/>
            <a:ext cx="7023100" cy="5867400"/>
            <a:chOff x="2584450" y="685800"/>
            <a:chExt cx="7023100" cy="5867400"/>
          </a:xfrm>
        </p:grpSpPr>
        <p:pic>
          <p:nvPicPr>
            <p:cNvPr id="2" name="Picture 1" descr="Barbie.Selby-55e4d1858ee6b-UVA-people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2" r="1302"/>
            <a:stretch/>
          </p:blipFill>
          <p:spPr>
            <a:xfrm>
              <a:off x="2584450" y="685800"/>
              <a:ext cx="70231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584450" y="6210300"/>
              <a:ext cx="7023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Students studying in the University of Virginia's Alderman Library.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58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625725" y="685800"/>
            <a:ext cx="6938963" cy="5867400"/>
            <a:chOff x="2625725" y="685800"/>
            <a:chExt cx="6938963" cy="5867400"/>
          </a:xfrm>
        </p:grpSpPr>
        <p:pic>
          <p:nvPicPr>
            <p:cNvPr id="2" name="Picture 1" descr="Barbie.Selby-55e4d1858f4de-UVA-shelves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625725" y="685800"/>
              <a:ext cx="69389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625725" y="6210300"/>
              <a:ext cx="69389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These might be the government documents stacks at the University of Virginia's Alderman Library, circa 1965.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43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211388" y="685800"/>
            <a:ext cx="7769225" cy="5867400"/>
            <a:chOff x="2211388" y="685800"/>
            <a:chExt cx="7769225" cy="5867400"/>
          </a:xfrm>
        </p:grpSpPr>
        <p:pic>
          <p:nvPicPr>
            <p:cNvPr id="2" name="Picture 1" descr="Barbie.Selby-55e4d1858f8c3-UVA-study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388" y="685800"/>
              <a:ext cx="77692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211388" y="6210300"/>
              <a:ext cx="77692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University </a:t>
              </a:r>
              <a:r>
                <a:rPr lang="en-US" sz="1500" dirty="0" smtClean="0"/>
                <a:t>of Virginia's all-male undergraduates studying in Alderman Library, circa 1950 or so.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24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05025" y="685800"/>
            <a:ext cx="7980363" cy="5867400"/>
            <a:chOff x="2105025" y="685800"/>
            <a:chExt cx="7980363" cy="5867400"/>
          </a:xfrm>
        </p:grpSpPr>
        <p:pic>
          <p:nvPicPr>
            <p:cNvPr id="2" name="Picture 1" descr="Barbie.Selby-55e4d1858f13b-UVA-processing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025" y="685800"/>
              <a:ext cx="79803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05025" y="6210300"/>
              <a:ext cx="79803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New technology at the University of Virginia, around 1965.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30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700463" y="685800"/>
            <a:ext cx="4791075" cy="5867400"/>
            <a:chOff x="3700463" y="685800"/>
            <a:chExt cx="4791075" cy="5867400"/>
          </a:xfrm>
        </p:grpSpPr>
        <p:pic>
          <p:nvPicPr>
            <p:cNvPr id="2" name="Picture 1" descr="Brent.Abercrombie-55cb42ce0bbba-GID Day and closed stacks - GPO Conference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700463" y="685800"/>
              <a:ext cx="47910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700463" y="6210300"/>
              <a:ext cx="47910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Government Information Day 2015 at the Indiana State Library and the closed stacks for Government documents.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695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210050" y="685800"/>
            <a:ext cx="3771900" cy="5867400"/>
            <a:chOff x="4210050" y="685800"/>
            <a:chExt cx="3771900" cy="5867400"/>
          </a:xfrm>
        </p:grpSpPr>
        <p:pic>
          <p:nvPicPr>
            <p:cNvPr id="2" name="Picture 1" descr="Brent.Abercrombie-55cb42ce09651-ISL Building Then and Now - 1934 and 2014 with year tex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050" y="685800"/>
              <a:ext cx="37719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210050" y="6210300"/>
              <a:ext cx="37719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Indiana State Library </a:t>
              </a:r>
              <a:r>
                <a:rPr lang="en-US" sz="1500" dirty="0" smtClean="0"/>
                <a:t>building, </a:t>
              </a:r>
              <a:r>
                <a:rPr lang="en-US" sz="1500" dirty="0" smtClean="0"/>
                <a:t>1934 &amp; 2014.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44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306763" y="685800"/>
            <a:ext cx="5578475" cy="5867400"/>
            <a:chOff x="3306763" y="685800"/>
            <a:chExt cx="5578475" cy="5867400"/>
          </a:xfrm>
        </p:grpSpPr>
        <p:pic>
          <p:nvPicPr>
            <p:cNvPr id="2" name="Picture 1" descr="Brian.DeHart-55d2128bea234-DLC_old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763" y="685800"/>
              <a:ext cx="55784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306763" y="6210300"/>
              <a:ext cx="55784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DePaul University Library, c. 1975.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28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252788" y="685800"/>
            <a:ext cx="5686425" cy="5867400"/>
            <a:chOff x="3252788" y="685800"/>
            <a:chExt cx="5686425" cy="5867400"/>
          </a:xfrm>
        </p:grpSpPr>
        <p:pic>
          <p:nvPicPr>
            <p:cNvPr id="2" name="Picture 1" descr="Brian.DeHart-55d2128bebb58-DLC_new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2788" y="685800"/>
              <a:ext cx="56864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252788" y="6210300"/>
              <a:ext cx="56864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John T. Richardson Library, DePaul University, 2015.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02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2" name="Picture 1" descr="Cate.Kellett-55cb854240b3f-Purple Truck with CFRs and Cate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Cate </a:t>
              </a:r>
              <a:r>
                <a:rPr lang="en-US" sz="1500" dirty="0" err="1" smtClean="0"/>
                <a:t>Kellett</a:t>
              </a:r>
              <a:r>
                <a:rPr lang="en-US" sz="1500" dirty="0" smtClean="0"/>
                <a:t>, Yale Law School. The 2014 CFRs happened to match the book truck </a:t>
              </a:r>
              <a:r>
                <a:rPr lang="en-US" sz="1500" dirty="0" smtClean="0"/>
                <a:t>perfectly.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96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Cheryl.Paine-55edfb5fa1e84-UMU anniversary display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667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University of Mount Union celebrated 125 years of depository status in 2013. </a:t>
              </a:r>
              <a:r>
                <a:rPr lang="en-US" sz="1500" dirty="0" smtClean="0"/>
                <a:t>Display included depository </a:t>
              </a:r>
              <a:r>
                <a:rPr lang="en-US" sz="1500" dirty="0" smtClean="0"/>
                <a:t>items, GPO marketing materials, and the commemorative plaque.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342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01888" y="685800"/>
            <a:ext cx="7386637" cy="5867399"/>
            <a:chOff x="2401888" y="685800"/>
            <a:chExt cx="7386637" cy="5867399"/>
          </a:xfrm>
        </p:grpSpPr>
        <p:pic>
          <p:nvPicPr>
            <p:cNvPr id="2" name="Picture 1" descr="005 Ron Koch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" b="-1667"/>
            <a:stretch/>
          </p:blipFill>
          <p:spPr>
            <a:xfrm>
              <a:off x="2401888" y="685800"/>
              <a:ext cx="73866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01888" y="6268914"/>
              <a:ext cx="7386637" cy="284285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Reception and display celebrating our 40th anniversary as a depository Library, July 3, 2014. Kraemer Family Library, University of Colorado - Colorado Springs. 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2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Cheryl.Paine-55edfb5fa43ce-UMU anniversary banner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US" sz="2400" dirty="0" smtClean="0"/>
                <a:t>University of Mount Union banner for 125th Anniversary Celebration.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23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Cheryl.Paine-55edfb5fa488a-UMU anniversary cak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University of Mount Union 125th Anniversary cake.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821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2" name="Picture 1" descr="Christine.Chang-55e5e6e180bf8-DSC09142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Display at Freshmen Library Event (</a:t>
              </a:r>
              <a:r>
                <a:rPr lang="en-US" sz="1500" dirty="0" smtClean="0"/>
                <a:t>Discover</a:t>
              </a:r>
              <a:br>
                <a:rPr lang="en-US" sz="1500" dirty="0" smtClean="0"/>
              </a:br>
              <a:r>
                <a:rPr lang="en-US" sz="1500" dirty="0" smtClean="0"/>
                <a:t> </a:t>
              </a:r>
              <a:r>
                <a:rPr lang="en-US" sz="1500" dirty="0" smtClean="0"/>
                <a:t>West Virginia University Libraries), 2011</a:t>
              </a:r>
              <a:r>
                <a:rPr lang="en-US" sz="1600" dirty="0" smtClean="0"/>
                <a:t>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36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Christine.Chang-55e5e6e180edc-DSC09234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sz="1500" dirty="0" smtClean="0"/>
                <a:t>Display at Freshmen Library Event (Discover West Virginia University Libraries), 2011.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82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Christine.Chang-55e5e6e18062c-DSC09147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sz="1500" dirty="0" smtClean="0"/>
                <a:t>Compact Shelving of Government Documents, West Virginia University Libraries.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04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Christine.Chang-55e5e6e18091a-DSC09229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 smtClean="0"/>
                <a:t>GovDocs</a:t>
              </a:r>
              <a:r>
                <a:rPr lang="en-US" sz="1500" dirty="0" smtClean="0"/>
                <a:t> Staff at Freshmen Library </a:t>
              </a:r>
              <a:r>
                <a:rPr lang="en-US" sz="1500" dirty="0" smtClean="0"/>
                <a:t>(</a:t>
              </a:r>
              <a:r>
                <a:rPr lang="en-US" sz="1500" dirty="0" smtClean="0"/>
                <a:t>Discover West Virginia University Libraries), 2011.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80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Christine.Chang-55e5e6e180087-IMG_206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Display of Government Documents featuring </a:t>
              </a:r>
              <a:r>
                <a:rPr lang="en-US" sz="1500" dirty="0" smtClean="0"/>
                <a:t>Sept. </a:t>
              </a:r>
              <a:r>
                <a:rPr lang="en-US" sz="1500" dirty="0" smtClean="0"/>
                <a:t>11, West Virginia University Libraries.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534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Daniel.OMahony-55eefaff7cf44-Brown 186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Brown University celebrates 150 years </a:t>
              </a:r>
              <a:r>
                <a:rPr lang="en-US" sz="1500" dirty="0" smtClean="0"/>
                <a:t>as </a:t>
              </a:r>
              <a:r>
                <a:rPr lang="en-US" sz="1500" dirty="0" smtClean="0"/>
                <a:t>a Federal Depository Library, 1861 – 2011.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84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Daniel.OMahony-55eefaff7d58d-Brown 1861 exterior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Manning Hall, Brown University Library in 1861.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46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Daniel.OMahony-55eefaff7d90f-Brown 1861 interior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Manning Hall, Brown University Library in 1861.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166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4251325" y="430823"/>
            <a:ext cx="3689350" cy="6122377"/>
            <a:chOff x="4251325" y="685800"/>
            <a:chExt cx="3689350" cy="5867400"/>
          </a:xfrm>
        </p:grpSpPr>
        <p:pic>
          <p:nvPicPr>
            <p:cNvPr id="2" name="Picture 1" descr="5-Laxalt Building with Horse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5" b="-3195"/>
            <a:stretch/>
          </p:blipFill>
          <p:spPr>
            <a:xfrm>
              <a:off x="4251325" y="685800"/>
              <a:ext cx="36893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251325" y="6247050"/>
              <a:ext cx="3689350" cy="30615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The </a:t>
              </a:r>
              <a:r>
                <a:rPr lang="en-US" sz="1700" dirty="0" err="1" smtClean="0"/>
                <a:t>Laxalt</a:t>
              </a:r>
              <a:r>
                <a:rPr lang="en-US" sz="1700" dirty="0" smtClean="0"/>
                <a:t> Building housed the Nevada State Library from 1972 to 1993.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64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773213" y="685800"/>
            <a:ext cx="4803227" cy="5829299"/>
            <a:chOff x="3773213" y="685800"/>
            <a:chExt cx="4803227" cy="5829299"/>
          </a:xfrm>
        </p:grpSpPr>
        <p:pic>
          <p:nvPicPr>
            <p:cNvPr id="2" name="Picture 1" descr="dl-WebVersion-1516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3810000" y="685800"/>
              <a:ext cx="45720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773213" y="6253654"/>
              <a:ext cx="4803227" cy="2614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Creative promotion from </a:t>
              </a:r>
              <a:r>
                <a:rPr lang="en-US" sz="1500" dirty="0" err="1" smtClean="0"/>
                <a:t>Carelron</a:t>
              </a:r>
              <a:r>
                <a:rPr lang="en-US" sz="1500" dirty="0" smtClean="0"/>
                <a:t> College's Gould </a:t>
              </a:r>
              <a:r>
                <a:rPr lang="en-US" sz="1500" dirty="0" smtClean="0"/>
                <a:t>Library.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43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325688" y="685800"/>
            <a:ext cx="7539037" cy="5867400"/>
            <a:chOff x="2325688" y="685800"/>
            <a:chExt cx="7539037" cy="5867400"/>
          </a:xfrm>
        </p:grpSpPr>
        <p:pic>
          <p:nvPicPr>
            <p:cNvPr id="2" name="Picture 1" descr="Don.Boozer-55dc98f1b5dee-FDLP0463-CPL1978c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325688" y="685800"/>
              <a:ext cx="75390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325688" y="6210300"/>
              <a:ext cx="75390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Sig </a:t>
              </a:r>
              <a:r>
                <a:rPr lang="en-US" sz="1500" dirty="0" err="1" smtClean="0"/>
                <a:t>Weinhold</a:t>
              </a:r>
              <a:r>
                <a:rPr lang="en-US" sz="1500" dirty="0" smtClean="0"/>
                <a:t>, Head of Government Documents, seated in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Cleveland </a:t>
              </a:r>
              <a:r>
                <a:rPr lang="en-US" sz="1500" dirty="0" smtClean="0"/>
                <a:t>Public Library's Documents Collection, 1978.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1946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20900" y="685800"/>
            <a:ext cx="7950200" cy="5867400"/>
            <a:chOff x="2120900" y="685800"/>
            <a:chExt cx="7950200" cy="5867400"/>
          </a:xfrm>
        </p:grpSpPr>
        <p:pic>
          <p:nvPicPr>
            <p:cNvPr id="2" name="Picture 1" descr="Don.Boozer-55dc98f1b6d52-FDLP0463-CPL1994b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900" y="685800"/>
              <a:ext cx="7950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20900" y="6210300"/>
              <a:ext cx="7950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Cleveland Public Library, 1994.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511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14550" y="685800"/>
            <a:ext cx="7962900" cy="5867400"/>
            <a:chOff x="2114550" y="685800"/>
            <a:chExt cx="7962900" cy="5867400"/>
          </a:xfrm>
        </p:grpSpPr>
        <p:pic>
          <p:nvPicPr>
            <p:cNvPr id="2" name="Picture 1" descr="Don.Boozer-55dc98f1b7f5a-FDLP0463-CPL1994a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550" y="685800"/>
              <a:ext cx="79629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14550" y="6210300"/>
              <a:ext cx="79629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en-US" sz="2400" dirty="0" smtClean="0"/>
                <a:t>Another view of the Cleveland (Ohio) Public Library's Government Documents Department in 1994.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048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08200" y="685800"/>
            <a:ext cx="7974013" cy="5867400"/>
            <a:chOff x="2108200" y="685800"/>
            <a:chExt cx="7974013" cy="5867400"/>
          </a:xfrm>
        </p:grpSpPr>
        <p:pic>
          <p:nvPicPr>
            <p:cNvPr id="2" name="Picture 1" descr="Don.Boozer-55dc98f1b54e7-FDLP0463-CPL1994c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 b="-5000"/>
            <a:stretch/>
          </p:blipFill>
          <p:spPr>
            <a:xfrm>
              <a:off x="2108200" y="685800"/>
              <a:ext cx="79740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08200" y="6210300"/>
              <a:ext cx="79740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The marble-covered walls of the Cleveland (Ohio) Public Library's Government Documents Department in 1994. The FDLP logo can be seen on the open door.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54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339975" y="685800"/>
            <a:ext cx="7510463" cy="5867400"/>
            <a:chOff x="2339975" y="685800"/>
            <a:chExt cx="7510463" cy="5867400"/>
          </a:xfrm>
        </p:grpSpPr>
        <p:pic>
          <p:nvPicPr>
            <p:cNvPr id="2" name="Picture 1" descr="Don.Boozer-55dc98f1b64be-FDLP0463-CPL1978b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339975" y="685800"/>
              <a:ext cx="75104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339975" y="6210300"/>
              <a:ext cx="75104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Sig </a:t>
              </a:r>
              <a:r>
                <a:rPr lang="en-US" sz="1500" dirty="0" err="1" smtClean="0"/>
                <a:t>Weinhold</a:t>
              </a:r>
              <a:r>
                <a:rPr lang="en-US" sz="1500" dirty="0" smtClean="0"/>
                <a:t>, Head of Government </a:t>
              </a:r>
              <a:r>
                <a:rPr lang="en-US" sz="1500" dirty="0" smtClean="0"/>
                <a:t>Documents 1978</a:t>
              </a:r>
              <a:r>
                <a:rPr lang="en-US" sz="1500" dirty="0" smtClean="0"/>
                <a:t>. Book trucks emblazoned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with </a:t>
              </a:r>
              <a:r>
                <a:rPr lang="en-US" sz="1500" dirty="0" smtClean="0"/>
                <a:t>the department's designation surround his desk.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37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357438" y="685800"/>
            <a:ext cx="7475537" cy="5867400"/>
            <a:chOff x="2357438" y="685800"/>
            <a:chExt cx="7475537" cy="5867400"/>
          </a:xfrm>
        </p:grpSpPr>
        <p:pic>
          <p:nvPicPr>
            <p:cNvPr id="2" name="Picture 1" descr="Don.Boozer-55dc98f1b7406-FDLP0463-CPL1978a"/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357438" y="685800"/>
              <a:ext cx="74755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357438" y="6210300"/>
              <a:ext cx="74755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A view through the doors of Cleveland (Ohio) Public Library's Documents Collection in 1978. Seen handling calls are Sig </a:t>
              </a:r>
              <a:r>
                <a:rPr lang="en-US" sz="1500" dirty="0" err="1" smtClean="0"/>
                <a:t>Weinhold</a:t>
              </a:r>
              <a:r>
                <a:rPr lang="en-US" sz="1500" dirty="0" smtClean="0"/>
                <a:t> (right), head of the collection at the time, and Cathy Williams (left, partly obscured by the door), a long-time staff member.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448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Ella.Shurr-55f0746685a70-IMG_513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Kelvin Smith </a:t>
              </a:r>
              <a:r>
                <a:rPr lang="en-US" sz="1500" dirty="0" smtClean="0"/>
                <a:t>Library, home </a:t>
              </a:r>
              <a:r>
                <a:rPr lang="en-US" sz="1500" dirty="0" smtClean="0"/>
                <a:t>of Government Documents at Case Western Reserve </a:t>
              </a:r>
              <a:r>
                <a:rPr lang="en-US" sz="1500" dirty="0" smtClean="0"/>
                <a:t>University.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98304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3916363" y="685800"/>
            <a:ext cx="4359275" cy="5867400"/>
            <a:chOff x="3916363" y="685800"/>
            <a:chExt cx="4359275" cy="5867400"/>
          </a:xfrm>
        </p:grpSpPr>
        <p:pic>
          <p:nvPicPr>
            <p:cNvPr id="2" name="Picture 1" descr="Ella.Shurr-55f07466835c0-00127D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363" y="685800"/>
              <a:ext cx="43592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916363" y="6210300"/>
              <a:ext cx="43592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300" dirty="0" err="1" smtClean="0"/>
                <a:t>Thwing</a:t>
              </a:r>
              <a:r>
                <a:rPr lang="en-US" sz="1300" dirty="0" smtClean="0"/>
                <a:t> Library of Western Reserve University (1934-56.) Image property of Case Western Reserve University Archives.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32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063750" y="685800"/>
            <a:ext cx="8062913" cy="5867400"/>
            <a:chOff x="2063750" y="685800"/>
            <a:chExt cx="8062913" cy="5867400"/>
          </a:xfrm>
        </p:grpSpPr>
        <p:pic>
          <p:nvPicPr>
            <p:cNvPr id="2" name="Picture 1" descr="Ella.Shurr-55f07466847c5-01983D1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063750" y="685800"/>
              <a:ext cx="80629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063750" y="6210300"/>
              <a:ext cx="80629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Hatch Library of Western Reserve University (1913-34). </a:t>
              </a:r>
              <a:r>
                <a:rPr lang="en-US" sz="1900" dirty="0" smtClean="0"/>
                <a:t/>
              </a:r>
              <a:br>
                <a:rPr lang="en-US" sz="1900" dirty="0" smtClean="0"/>
              </a:br>
              <a:r>
                <a:rPr lang="en-US" sz="1900" dirty="0" smtClean="0"/>
                <a:t>Image </a:t>
              </a:r>
              <a:r>
                <a:rPr lang="en-US" sz="1900" dirty="0" smtClean="0"/>
                <a:t>from Case Western Reserve University Archives.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60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81200" y="685800"/>
            <a:ext cx="8229600" cy="5867400"/>
            <a:chOff x="1981200" y="685800"/>
            <a:chExt cx="8229600" cy="5867400"/>
          </a:xfrm>
        </p:grpSpPr>
        <p:pic>
          <p:nvPicPr>
            <p:cNvPr id="2" name="Picture 1" descr="006 Ron Koch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1981200" y="685800"/>
              <a:ext cx="8229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81200" y="6210300"/>
              <a:ext cx="8229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Reception and display celebrating our 40th anniversary as a depository Library, July 3, 2014. Kraemer Family Library, University of Colorado - Colorado Springs. 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70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659063" y="685800"/>
            <a:ext cx="6873875" cy="5867400"/>
            <a:chOff x="2659063" y="685800"/>
            <a:chExt cx="6873875" cy="5867400"/>
          </a:xfrm>
        </p:grpSpPr>
        <p:pic>
          <p:nvPicPr>
            <p:cNvPr id="2" name="Picture 1" descr="Ella.Shurr-55f074668215a-00385D1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659063" y="685800"/>
              <a:ext cx="68738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659063" y="6210300"/>
              <a:ext cx="68738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err="1" smtClean="0"/>
                <a:t>Freiberger</a:t>
              </a:r>
              <a:r>
                <a:rPr lang="en-US" sz="1900" dirty="0" smtClean="0"/>
                <a:t> Library of Western Reserve University (1956-96). </a:t>
              </a:r>
              <a:r>
                <a:rPr lang="en-US" sz="1900" dirty="0" smtClean="0"/>
                <a:t/>
              </a:r>
              <a:br>
                <a:rPr lang="en-US" sz="1900" dirty="0" smtClean="0"/>
              </a:br>
              <a:r>
                <a:rPr lang="en-US" sz="1900" dirty="0" smtClean="0"/>
                <a:t>Image </a:t>
              </a:r>
              <a:r>
                <a:rPr lang="en-US" sz="1900" dirty="0" smtClean="0"/>
                <a:t>property of Case Western Reserve University Archives.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11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651125" y="685800"/>
            <a:ext cx="6889750" cy="5867400"/>
            <a:chOff x="2651125" y="685800"/>
            <a:chExt cx="6889750" cy="5867400"/>
          </a:xfrm>
        </p:grpSpPr>
        <p:pic>
          <p:nvPicPr>
            <p:cNvPr id="2" name="Picture 1" descr="Ella.Shurr-55f0746685060-01980D1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651125" y="685800"/>
              <a:ext cx="68897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651125" y="6210300"/>
              <a:ext cx="68897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A student studying at </a:t>
              </a:r>
              <a:r>
                <a:rPr lang="en-US" sz="1900" dirty="0" err="1" smtClean="0"/>
                <a:t>Freiberger</a:t>
              </a:r>
              <a:r>
                <a:rPr lang="en-US" sz="1900" dirty="0" smtClean="0"/>
                <a:t> Library. Image property </a:t>
              </a:r>
              <a:r>
                <a:rPr lang="en-US" sz="1900" dirty="0" smtClean="0"/>
                <a:t/>
              </a:r>
              <a:br>
                <a:rPr lang="en-US" sz="1900" dirty="0" smtClean="0"/>
              </a:br>
              <a:r>
                <a:rPr lang="en-US" sz="1900" dirty="0" smtClean="0"/>
                <a:t>of </a:t>
              </a:r>
              <a:r>
                <a:rPr lang="en-US" sz="1900" dirty="0" smtClean="0"/>
                <a:t>Case Western Reserve University Archives.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08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2" name="Picture 1" descr="Ellen.Simmons-55e0c51487d1c-Foyer1Gov docs display 048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Government information comes in all kinds of shapes and sizes. </a:t>
              </a:r>
              <a:r>
                <a:rPr lang="en-US" sz="1500" dirty="0" smtClean="0"/>
                <a:t/>
              </a:r>
              <a:br>
                <a:rPr lang="en-US" sz="1500" dirty="0" smtClean="0"/>
              </a:br>
              <a:r>
                <a:rPr lang="en-US" sz="1500" dirty="0" smtClean="0"/>
                <a:t>Hardin-Simmons </a:t>
              </a:r>
              <a:r>
                <a:rPr lang="en-US" sz="1500" dirty="0" smtClean="0"/>
                <a:t>University's Richardson Library.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667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97075" y="685800"/>
            <a:ext cx="8196263" cy="5867400"/>
            <a:chOff x="1997075" y="685800"/>
            <a:chExt cx="8196263" cy="5867400"/>
          </a:xfrm>
        </p:grpSpPr>
        <p:pic>
          <p:nvPicPr>
            <p:cNvPr id="2" name="Picture 1" descr="Ellen.Simmons-55e0c514865be-DSC03642 Censu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075" y="685800"/>
              <a:ext cx="81962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97075" y="6210300"/>
              <a:ext cx="81962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Display promoting </a:t>
              </a:r>
              <a:r>
                <a:rPr lang="en-US" sz="1500" dirty="0" smtClean="0"/>
                <a:t>the Decennial </a:t>
              </a:r>
              <a:r>
                <a:rPr lang="en-US" sz="1500" dirty="0" smtClean="0"/>
                <a:t>Census. Hardin-Simmons </a:t>
              </a:r>
              <a:r>
                <a:rPr lang="en-US" sz="1500" dirty="0" smtClean="0"/>
                <a:t>University's Richardson Library.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11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97075" y="685800"/>
            <a:ext cx="8196263" cy="5867400"/>
            <a:chOff x="1997075" y="685800"/>
            <a:chExt cx="8196263" cy="5867400"/>
          </a:xfrm>
        </p:grpSpPr>
        <p:pic>
          <p:nvPicPr>
            <p:cNvPr id="2" name="Picture 1" descr="Ellen.Simmons-55e0c514887a6-Vote 08 DSC0058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075" y="685800"/>
              <a:ext cx="81962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97075" y="6210300"/>
              <a:ext cx="81962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Display for </a:t>
              </a:r>
              <a:r>
                <a:rPr lang="en-US" sz="1500" dirty="0" smtClean="0"/>
                <a:t>the 2008 Presidential </a:t>
              </a:r>
              <a:r>
                <a:rPr lang="en-US" sz="1500" dirty="0" smtClean="0"/>
                <a:t>election. Hardin-Simmons </a:t>
              </a:r>
              <a:r>
                <a:rPr lang="en-US" sz="1500" dirty="0" smtClean="0"/>
                <a:t>University's Richardson Library.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10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97075" y="685800"/>
            <a:ext cx="8196263" cy="5867400"/>
            <a:chOff x="1997075" y="685800"/>
            <a:chExt cx="8196263" cy="5867400"/>
          </a:xfrm>
        </p:grpSpPr>
        <p:pic>
          <p:nvPicPr>
            <p:cNvPr id="2" name="Picture 1" descr="Ellen.Simmons-55e0c5148713d-DSC04508 FDLP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1997075" y="685800"/>
              <a:ext cx="81962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97075" y="6210300"/>
              <a:ext cx="81962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700" dirty="0" smtClean="0"/>
                <a:t>Display celebrating </a:t>
              </a:r>
              <a:r>
                <a:rPr lang="en-US" sz="1700" dirty="0" smtClean="0"/>
                <a:t>70th year as a Federal </a:t>
              </a:r>
              <a:r>
                <a:rPr lang="en-US" sz="1700" dirty="0" smtClean="0"/>
                <a:t>Depository, </a:t>
              </a:r>
              <a:r>
                <a:rPr lang="en-US" sz="1700" dirty="0" smtClean="0"/>
                <a:t>Hardin-Simmons </a:t>
              </a:r>
              <a:r>
                <a:rPr lang="en-US" sz="1700" dirty="0" smtClean="0"/>
                <a:t/>
              </a:r>
              <a:br>
                <a:rPr lang="en-US" sz="1700" dirty="0" smtClean="0"/>
              </a:br>
              <a:r>
                <a:rPr lang="en-US" sz="1700" dirty="0" smtClean="0"/>
                <a:t>University's </a:t>
              </a:r>
              <a:r>
                <a:rPr lang="en-US" sz="1700" dirty="0" smtClean="0"/>
                <a:t>Richardson Library.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54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35225" y="685800"/>
            <a:ext cx="7319963" cy="5867400"/>
            <a:chOff x="2435225" y="685800"/>
            <a:chExt cx="7319963" cy="5867400"/>
          </a:xfrm>
        </p:grpSpPr>
        <p:pic>
          <p:nvPicPr>
            <p:cNvPr id="2" name="Picture 1" descr="Ellen.Simmons-55e0c51485273-87-04893-91-1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2435225" y="685800"/>
              <a:ext cx="73199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35225" y="6210300"/>
              <a:ext cx="73199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Simmons </a:t>
              </a:r>
              <a:r>
                <a:rPr lang="en-US" sz="1500" dirty="0" smtClean="0"/>
                <a:t>College library in </a:t>
              </a:r>
              <a:r>
                <a:rPr lang="en-US" sz="1500" dirty="0" smtClean="0"/>
                <a:t>1901, later became </a:t>
              </a:r>
              <a:r>
                <a:rPr lang="en-US" sz="1500" dirty="0" smtClean="0"/>
                <a:t>Hardin-Simmons University, and its library became a Congressionally appointed selective Federal Depository (0612) in 1945.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78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81200" y="685800"/>
            <a:ext cx="8229600" cy="5867400"/>
            <a:chOff x="1981200" y="685800"/>
            <a:chExt cx="8229600" cy="5867400"/>
          </a:xfrm>
        </p:grpSpPr>
        <p:pic>
          <p:nvPicPr>
            <p:cNvPr id="2" name="Picture 1" descr="Ellen.Simmons-55e0c51489337-IMG_8216"/>
            <p:cNvPicPr>
              <a:picLocks noRot="1" noChangeAspect="1" noMove="1" noResize="1"/>
            </p:cNvPicPr>
            <p:nvPr isPhoto="1"/>
          </p:nvPicPr>
          <p:blipFill rotWithShape="1"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-3333"/>
            <a:stretch/>
          </p:blipFill>
          <p:spPr>
            <a:xfrm>
              <a:off x="1981200" y="685800"/>
              <a:ext cx="8229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81200" y="6210300"/>
              <a:ext cx="8229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smtClean="0"/>
                <a:t>Hardin-Simmons University's Richardson Library today offers access on site and online to both tangible and digital government information and documents in its Federal Depository collection.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66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135188" y="685800"/>
            <a:ext cx="7920037" cy="5867400"/>
            <a:chOff x="2135188" y="685800"/>
            <a:chExt cx="7920037" cy="5867400"/>
          </a:xfrm>
        </p:grpSpPr>
        <p:pic>
          <p:nvPicPr>
            <p:cNvPr id="2" name="Picture 1" descr="Hong.Li-55e7239ad4c9f-AC142-0972 (Box 3) Spiva Library 1980's F7-1 (2 Copies)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188" y="685800"/>
              <a:ext cx="79200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135188" y="6210300"/>
              <a:ext cx="79200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900" dirty="0" smtClean="0"/>
                <a:t>Main collection back to 1980, Missouri Southern State University.</a:t>
              </a:r>
              <a:endParaRPr lang="en-US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03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727325" y="685800"/>
            <a:ext cx="6737350" cy="5867400"/>
            <a:chOff x="2727325" y="685800"/>
            <a:chExt cx="6737350" cy="5867400"/>
          </a:xfrm>
        </p:grpSpPr>
        <p:pic>
          <p:nvPicPr>
            <p:cNvPr id="2" name="Picture 1" descr="Hong.Li-55e7239ad28bc-Spiva Library Construction 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7325" y="685800"/>
              <a:ext cx="67373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727325" y="6210300"/>
              <a:ext cx="6737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1500" dirty="0" err="1" smtClean="0"/>
                <a:t>Spiva</a:t>
              </a:r>
              <a:r>
                <a:rPr lang="en-US" sz="1500" dirty="0" smtClean="0"/>
                <a:t> Library at Missouri Southern State </a:t>
              </a:r>
              <a:r>
                <a:rPr lang="en-US" sz="1500" dirty="0" smtClean="0"/>
                <a:t>University </a:t>
              </a:r>
              <a:r>
                <a:rPr lang="en-US" sz="1500" dirty="0" smtClean="0"/>
                <a:t>under construction </a:t>
              </a:r>
              <a:r>
                <a:rPr lang="en-US" sz="1500" dirty="0" smtClean="0"/>
                <a:t>in 1960s</a:t>
              </a:r>
              <a:r>
                <a:rPr lang="en-US" sz="1500" dirty="0" smtClean="0"/>
                <a:t>.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472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818</TotalTime>
  <Words>3116</Words>
  <Application>Microsoft Office PowerPoint</Application>
  <PresentationFormat>Widescreen</PresentationFormat>
  <Paragraphs>232</Paragraphs>
  <Slides>231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231</vt:i4>
      </vt:variant>
    </vt:vector>
  </HeadingPairs>
  <TitlesOfParts>
    <vt:vector size="234" baseType="lpstr">
      <vt:lpstr>Arial</vt:lpstr>
      <vt:lpstr>Corbel</vt:lpstr>
      <vt:lpstr>Depth</vt:lpstr>
      <vt:lpstr>2015 DLC Meeting and  FDLP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GPO Information Technology &amp; 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Philpotts, Jamie K</dc:creator>
  <cp:lastModifiedBy>Philpotts, Jamie K</cp:lastModifiedBy>
  <cp:revision>39</cp:revision>
  <dcterms:created xsi:type="dcterms:W3CDTF">2015-09-16T13:19:22Z</dcterms:created>
  <dcterms:modified xsi:type="dcterms:W3CDTF">2015-10-15T16:23:51Z</dcterms:modified>
</cp:coreProperties>
</file>